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4" r:id="rId2"/>
    <p:sldId id="316" r:id="rId3"/>
    <p:sldId id="332" r:id="rId4"/>
    <p:sldId id="271" r:id="rId5"/>
    <p:sldId id="326" r:id="rId6"/>
    <p:sldId id="329" r:id="rId7"/>
    <p:sldId id="262" r:id="rId8"/>
    <p:sldId id="340" r:id="rId9"/>
    <p:sldId id="336" r:id="rId10"/>
    <p:sldId id="337" r:id="rId11"/>
    <p:sldId id="338" r:id="rId12"/>
    <p:sldId id="339" r:id="rId13"/>
    <p:sldId id="314" r:id="rId14"/>
    <p:sldId id="341" r:id="rId15"/>
    <p:sldId id="342" r:id="rId16"/>
    <p:sldId id="343" r:id="rId17"/>
    <p:sldId id="323" r:id="rId18"/>
    <p:sldId id="331" r:id="rId19"/>
    <p:sldId id="330" r:id="rId20"/>
    <p:sldId id="325" r:id="rId21"/>
    <p:sldId id="286" r:id="rId22"/>
    <p:sldId id="317" r:id="rId23"/>
    <p:sldId id="333" r:id="rId24"/>
    <p:sldId id="335" r:id="rId25"/>
    <p:sldId id="344" r:id="rId26"/>
    <p:sldId id="345" r:id="rId27"/>
    <p:sldId id="318" r:id="rId28"/>
    <p:sldId id="34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0C4"/>
    <a:srgbClr val="603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5202" autoAdjust="0"/>
  </p:normalViewPr>
  <p:slideViewPr>
    <p:cSldViewPr snapToGrid="0">
      <p:cViewPr>
        <p:scale>
          <a:sx n="100" d="100"/>
          <a:sy n="100" d="100"/>
        </p:scale>
        <p:origin x="-12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750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2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1750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750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1750">
              <a:defRPr sz="1300" smtClean="0"/>
            </a:lvl1pPr>
          </a:lstStyle>
          <a:p>
            <a:pPr>
              <a:defRPr/>
            </a:pPr>
            <a:fld id="{B186B78F-E997-4C90-941C-6AF64F3F8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7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750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1750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750"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1750">
              <a:defRPr sz="1300" smtClean="0"/>
            </a:lvl1pPr>
          </a:lstStyle>
          <a:p>
            <a:pPr>
              <a:defRPr/>
            </a:pPr>
            <a:fld id="{715571FF-BA44-42A1-966D-976150F27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16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025" indent="-275394" defTabSz="931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576" indent="-220316" defTabSz="931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2206" indent="-220316" defTabSz="931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2836" indent="-220316" defTabSz="931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3467" indent="-220316" defTabSz="93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4097" indent="-220316" defTabSz="93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4727" indent="-220316" defTabSz="93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5357" indent="-220316" defTabSz="93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E62C39-A64D-4C31-B3E9-DED20056742E}" type="slidenum">
              <a:rPr lang="en-US"/>
              <a:pPr eaLnBrk="1" hangingPunct="1"/>
              <a:t>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Add from notes slide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571FF-BA44-42A1-966D-976150F27E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571FF-BA44-42A1-966D-976150F27E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7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7988" y="65088"/>
            <a:ext cx="614045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9325" y="1820863"/>
            <a:ext cx="50561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F9B1C-BB44-4743-9ABC-89E757489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CDBA-9FA5-454D-9664-AD108FC42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9975" y="274638"/>
            <a:ext cx="156686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6213" y="274638"/>
            <a:ext cx="45513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58EA7-74F2-4D61-B817-7371EBA5C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1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213" y="274638"/>
            <a:ext cx="6270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6213" y="1600200"/>
            <a:ext cx="30591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725" y="1600200"/>
            <a:ext cx="3059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61E33-4695-41B1-985C-D9A53538A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C0A2-996B-4FAA-AE74-A517647DA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BA8B8-7516-413D-B341-75F512679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8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6213" y="1600200"/>
            <a:ext cx="3059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725" y="1600200"/>
            <a:ext cx="3059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F2353-A2B9-4F28-AB5F-C3EAD8391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6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C1AC-1C6B-413E-9683-471A6B4D3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3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A08F-C622-4E5B-B78E-B081F43EE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7717-DFE3-46C6-97B9-4172F3888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1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410A-FF74-4501-BEAD-6B627032A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4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3E016-6409-4192-914A-89E05BCC4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6213" y="274638"/>
            <a:ext cx="627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6213" y="1600200"/>
            <a:ext cx="6270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0970DF6-9BBC-40BE-B674-A43040D2D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778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0650" y="2714631"/>
            <a:ext cx="7245883" cy="91180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dirty="0" smtClean="0">
                <a:latin typeface="Rockwell" pitchFamily="18" charset="0"/>
              </a:rPr>
              <a:t>Cooperative Fire Services </a:t>
            </a:r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67" y="3626432"/>
            <a:ext cx="1348797" cy="12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a Mesa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31" y="4855083"/>
            <a:ext cx="2483036" cy="8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5610150"/>
            <a:ext cx="1594933" cy="11162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632"/>
          <a:stretch/>
        </p:blipFill>
        <p:spPr>
          <a:xfrm>
            <a:off x="5137228" y="133350"/>
            <a:ext cx="2995539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governance models were evaluated:</a:t>
            </a:r>
          </a:p>
          <a:p>
            <a:pPr lvl="1"/>
            <a:r>
              <a:rPr lang="en-US" dirty="0" smtClean="0"/>
              <a:t>Contract Service Model</a:t>
            </a:r>
          </a:p>
          <a:p>
            <a:pPr lvl="1"/>
            <a:r>
              <a:rPr lang="en-US" dirty="0" smtClean="0"/>
              <a:t>Joint Powers Agreement</a:t>
            </a:r>
          </a:p>
          <a:p>
            <a:pPr lvl="1"/>
            <a:r>
              <a:rPr lang="en-US" dirty="0" smtClean="0"/>
              <a:t>Joint Powers Agreement as a single agency</a:t>
            </a:r>
          </a:p>
          <a:p>
            <a:pPr lvl="1"/>
            <a:r>
              <a:rPr lang="en-US" dirty="0" smtClean="0"/>
              <a:t>Fire District</a:t>
            </a:r>
          </a:p>
          <a:p>
            <a:pPr lvl="1"/>
            <a:r>
              <a:rPr lang="en-US" dirty="0" smtClean="0"/>
              <a:t>Fire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74638"/>
            <a:ext cx="8462963" cy="1143000"/>
          </a:xfrm>
        </p:spPr>
        <p:txBody>
          <a:bodyPr/>
          <a:lstStyle/>
          <a:p>
            <a:r>
              <a:rPr lang="en-US" sz="2800" dirty="0" smtClean="0"/>
              <a:t>Governance Models - 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Pros and cons were identified for each of the governance models</a:t>
            </a:r>
          </a:p>
          <a:p>
            <a:pPr marL="0" indent="0">
              <a:buNone/>
            </a:pPr>
            <a:r>
              <a:rPr lang="en-US" b="1" dirty="0" smtClean="0"/>
              <a:t>All cities agreed upon a Joint Powers Agreement because:</a:t>
            </a:r>
          </a:p>
          <a:p>
            <a:pPr lvl="1"/>
            <a:r>
              <a:rPr lang="en-US" dirty="0" smtClean="0"/>
              <a:t>Partnership with control</a:t>
            </a:r>
          </a:p>
          <a:p>
            <a:pPr lvl="1"/>
            <a:r>
              <a:rPr lang="en-US" dirty="0" smtClean="0"/>
              <a:t>One management team</a:t>
            </a:r>
          </a:p>
          <a:p>
            <a:pPr lvl="1"/>
            <a:r>
              <a:rPr lang="en-US" dirty="0" smtClean="0"/>
              <a:t>City Manager Executive Team with Fire Chief</a:t>
            </a:r>
          </a:p>
          <a:p>
            <a:pPr lvl="1"/>
            <a:r>
              <a:rPr lang="en-US" dirty="0" smtClean="0"/>
              <a:t>Cost containment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74638"/>
            <a:ext cx="8462963" cy="1143000"/>
          </a:xfrm>
        </p:spPr>
        <p:txBody>
          <a:bodyPr/>
          <a:lstStyle/>
          <a:p>
            <a:r>
              <a:rPr lang="en-US" sz="2800" dirty="0" smtClean="0"/>
              <a:t>Governance Models - 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No </a:t>
            </a:r>
            <a:r>
              <a:rPr lang="en-US" dirty="0" smtClean="0"/>
              <a:t>LAFCO process</a:t>
            </a:r>
          </a:p>
          <a:p>
            <a:pPr lvl="1"/>
            <a:r>
              <a:rPr lang="en-US" dirty="0" smtClean="0"/>
              <a:t>Allows future MOU merging</a:t>
            </a:r>
          </a:p>
          <a:p>
            <a:pPr lvl="1"/>
            <a:r>
              <a:rPr lang="en-US" dirty="0" smtClean="0"/>
              <a:t>Creates operational efficiencies</a:t>
            </a:r>
          </a:p>
          <a:p>
            <a:pPr lvl="1"/>
            <a:r>
              <a:rPr lang="en-US" dirty="0" smtClean="0"/>
              <a:t>Consolidates functional areas</a:t>
            </a:r>
          </a:p>
          <a:p>
            <a:pPr lvl="1"/>
            <a:r>
              <a:rPr lang="en-US" dirty="0" smtClean="0"/>
              <a:t>Singular set of Policies &amp; Procedures</a:t>
            </a:r>
          </a:p>
          <a:p>
            <a:pPr lvl="1"/>
            <a:r>
              <a:rPr lang="en-US" dirty="0" smtClean="0"/>
              <a:t>Additional agencies can easily be added </a:t>
            </a:r>
          </a:p>
          <a:p>
            <a:pPr lvl="1"/>
            <a:r>
              <a:rPr lang="en-US" dirty="0" smtClean="0"/>
              <a:t>Future formation of Authority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74638"/>
            <a:ext cx="880586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did we immediately create?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1" y="1600200"/>
            <a:ext cx="75390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Joint Exercise of Powers Agreement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City Manager Executive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Shared management team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Cost allocation formula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Personnel exchange and resource sharing program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Employees still work for their individual city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Common policies and procedures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913" y="93663"/>
            <a:ext cx="6270625" cy="1143000"/>
          </a:xfrm>
        </p:spPr>
        <p:txBody>
          <a:bodyPr/>
          <a:lstStyle/>
          <a:p>
            <a:r>
              <a:rPr lang="en-US" dirty="0" smtClean="0"/>
              <a:t>Reconciliation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574" y="1295400"/>
            <a:ext cx="6791325" cy="48101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How to determine the formula…..who pays what?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Assessed values of jurisdictions?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Population?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Personnel?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Calls</a:t>
            </a:r>
            <a:r>
              <a:rPr lang="en-US" sz="2800" dirty="0"/>
              <a:t>? </a:t>
            </a: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Square miles?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23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57324"/>
            <a:ext cx="8539163" cy="466883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dirty="0" smtClean="0"/>
              <a:t>Our assessment </a:t>
            </a:r>
            <a:r>
              <a:rPr lang="en-US" sz="3600" dirty="0"/>
              <a:t>is calculated on two parts as follows</a:t>
            </a:r>
            <a:r>
              <a:rPr lang="en-US" sz="3600" dirty="0" smtClean="0"/>
              <a:t>: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400" dirty="0"/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1. The population of the member </a:t>
            </a:r>
            <a:r>
              <a:rPr lang="en-US" dirty="0" smtClean="0"/>
              <a:t>city as </a:t>
            </a:r>
            <a:r>
              <a:rPr lang="en-US" dirty="0"/>
              <a:t>of January 1</a:t>
            </a:r>
            <a:r>
              <a:rPr lang="en-US" baseline="30000" dirty="0"/>
              <a:t>st</a:t>
            </a:r>
            <a:r>
              <a:rPr lang="en-US" dirty="0"/>
              <a:t> of each year </a:t>
            </a:r>
            <a:r>
              <a:rPr lang="en-US" dirty="0" smtClean="0"/>
              <a:t>(</a:t>
            </a:r>
            <a:r>
              <a:rPr lang="en-US" dirty="0"/>
              <a:t>weight 50%)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2. The total number of incidents for the </a:t>
            </a:r>
            <a:r>
              <a:rPr lang="en-US" dirty="0" smtClean="0"/>
              <a:t>member city for </a:t>
            </a:r>
            <a:r>
              <a:rPr lang="en-US" dirty="0"/>
              <a:t>the </a:t>
            </a:r>
            <a:r>
              <a:rPr lang="en-US" dirty="0" smtClean="0"/>
              <a:t>previous calendar </a:t>
            </a:r>
            <a:r>
              <a:rPr lang="en-US" dirty="0"/>
              <a:t>year as provided by </a:t>
            </a:r>
            <a:r>
              <a:rPr lang="en-US" dirty="0" smtClean="0"/>
              <a:t>dispatch </a:t>
            </a:r>
            <a:r>
              <a:rPr lang="en-US" dirty="0"/>
              <a:t>(weight 50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8482013" cy="906462"/>
          </a:xfrm>
        </p:spPr>
        <p:txBody>
          <a:bodyPr/>
          <a:lstStyle/>
          <a:p>
            <a:r>
              <a:rPr lang="en-US" dirty="0" smtClean="0"/>
              <a:t>Reconciliation Formula - Adopted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3665"/>
              </p:ext>
            </p:extLst>
          </p:nvPr>
        </p:nvGraphicFramePr>
        <p:xfrm>
          <a:off x="447675" y="1143000"/>
          <a:ext cx="8539164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582"/>
                <a:gridCol w="42695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Reconciliation included: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Today’s Reconciliation</a:t>
                      </a:r>
                      <a:r>
                        <a:rPr lang="en-US" baseline="0" dirty="0" smtClean="0"/>
                        <a:t> has added: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Salaries &amp; benefits of Chief Officers and Management Analyst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Salaries &amp;</a:t>
                      </a:r>
                      <a:r>
                        <a:rPr lang="en-US" baseline="0" dirty="0" smtClean="0"/>
                        <a:t> benefits for all Admin 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Salaries &amp; benefits for</a:t>
                      </a:r>
                      <a:r>
                        <a:rPr lang="en-US" baseline="0" dirty="0" smtClean="0"/>
                        <a:t> all FP 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Memberships</a:t>
                      </a:r>
                      <a:r>
                        <a:rPr lang="en-US" baseline="0" dirty="0" smtClean="0"/>
                        <a:t>/dues/subscriptions for JPA 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for JPA 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 training expenses</a:t>
                      </a:r>
                      <a:r>
                        <a:rPr lang="en-US" baseline="0" dirty="0" smtClean="0"/>
                        <a:t> for sworn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phones for JPA 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JPA Management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Staff vehicle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milage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Telestaff software agreement (for joint</a:t>
                      </a:r>
                      <a:r>
                        <a:rPr lang="en-US" baseline="0" dirty="0" smtClean="0"/>
                        <a:t> rostering)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FireHouse</a:t>
                      </a:r>
                      <a:r>
                        <a:rPr lang="en-US" baseline="0" dirty="0" smtClean="0"/>
                        <a:t> Software Agreement (RMS)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8482013" cy="906462"/>
          </a:xfrm>
        </p:spPr>
        <p:txBody>
          <a:bodyPr/>
          <a:lstStyle/>
          <a:p>
            <a:r>
              <a:rPr lang="en-US" sz="2800" dirty="0" smtClean="0"/>
              <a:t>Reconciliation Formula - </a:t>
            </a:r>
            <a:r>
              <a:rPr lang="en-US" sz="2800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4919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-55425"/>
            <a:ext cx="8889856" cy="1043558"/>
          </a:xfrm>
        </p:spPr>
        <p:txBody>
          <a:bodyPr/>
          <a:lstStyle/>
          <a:p>
            <a:pPr algn="ctr"/>
            <a:r>
              <a:rPr lang="en-US" sz="4000" dirty="0" smtClean="0"/>
              <a:t>Our Timeline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11" y="741201"/>
            <a:ext cx="1595790" cy="5961779"/>
          </a:xfrm>
        </p:spPr>
        <p:txBody>
          <a:bodyPr lIns="0" rIns="91440"/>
          <a:lstStyle/>
          <a:p>
            <a:pPr marL="0" indent="0">
              <a:buNone/>
            </a:pPr>
            <a:r>
              <a:rPr lang="en-US" sz="2400" dirty="0" smtClean="0"/>
              <a:t>2009</a:t>
            </a:r>
          </a:p>
          <a:p>
            <a:pPr>
              <a:spcBef>
                <a:spcPts val="1800"/>
              </a:spcBef>
            </a:pPr>
            <a:r>
              <a:rPr lang="en-US" sz="1400" dirty="0" smtClean="0"/>
              <a:t>Investigation Committees Formed</a:t>
            </a:r>
          </a:p>
          <a:p>
            <a:pPr>
              <a:spcBef>
                <a:spcPts val="1800"/>
              </a:spcBef>
            </a:pPr>
            <a:r>
              <a:rPr lang="en-US" sz="1400" dirty="0" smtClean="0"/>
              <a:t>Working Groups Established: </a:t>
            </a:r>
          </a:p>
          <a:p>
            <a:pPr marL="365760" lvl="1" indent="-182880">
              <a:spcBef>
                <a:spcPts val="600"/>
              </a:spcBef>
            </a:pPr>
            <a:r>
              <a:rPr lang="en-US" sz="1400" dirty="0" smtClean="0"/>
              <a:t>Elected Officials</a:t>
            </a:r>
          </a:p>
          <a:p>
            <a:pPr marL="365760" lvl="1" indent="-182880">
              <a:spcBef>
                <a:spcPts val="600"/>
              </a:spcBef>
            </a:pPr>
            <a:r>
              <a:rPr lang="en-US" sz="1400" dirty="0" smtClean="0"/>
              <a:t>City Managers</a:t>
            </a:r>
          </a:p>
          <a:p>
            <a:pPr marL="365760" lvl="1" indent="-182880">
              <a:spcBef>
                <a:spcPts val="600"/>
              </a:spcBef>
            </a:pPr>
            <a:r>
              <a:rPr lang="en-US" sz="1400" dirty="0" smtClean="0"/>
              <a:t>Fire Chiefs</a:t>
            </a:r>
          </a:p>
          <a:p>
            <a:pPr marL="365760" lvl="1" indent="-182880">
              <a:spcBef>
                <a:spcPts val="600"/>
              </a:spcBef>
            </a:pPr>
            <a:r>
              <a:rPr lang="en-US" sz="1400" dirty="0" smtClean="0"/>
              <a:t>Staff</a:t>
            </a:r>
          </a:p>
          <a:p>
            <a:pPr marL="365760" lvl="1" indent="-182880">
              <a:spcBef>
                <a:spcPts val="600"/>
              </a:spcBef>
            </a:pPr>
            <a:r>
              <a:rPr lang="en-US" sz="1400" dirty="0" smtClean="0"/>
              <a:t>Working Groups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498245" y="741200"/>
            <a:ext cx="1613679" cy="463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2010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/>
              <a:t>JPA </a:t>
            </a:r>
            <a:r>
              <a:rPr lang="en-US" sz="1400" dirty="0" smtClean="0"/>
              <a:t>Launched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CM </a:t>
            </a:r>
            <a:r>
              <a:rPr lang="en-US" sz="1400" dirty="0"/>
              <a:t>Exec. Committee </a:t>
            </a:r>
            <a:r>
              <a:rPr lang="en-US" sz="1400" dirty="0" smtClean="0"/>
              <a:t>Formed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Management </a:t>
            </a:r>
            <a:r>
              <a:rPr lang="en-US" sz="1400" dirty="0"/>
              <a:t>Common </a:t>
            </a:r>
            <a:r>
              <a:rPr lang="en-US" sz="1400" dirty="0" smtClean="0"/>
              <a:t>Identity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Common Emergency OPS Coordination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set of policies and procedures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8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959524" y="775889"/>
            <a:ext cx="1513416" cy="478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2011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Common Identity for all personnel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Consolidated FP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Consolidated Training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Common Equipment Specifications for all future purchases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set of policies and procedures</a:t>
            </a:r>
          </a:p>
          <a:p>
            <a:pPr>
              <a:spcBef>
                <a:spcPts val="4"/>
              </a:spcBef>
            </a:pPr>
            <a:endParaRPr lang="en-US" sz="14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490108" y="817408"/>
            <a:ext cx="1546567" cy="421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2012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ISO Rating Improved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Non-Safety Fire Marshal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/>
              <a:t>Consolidated Admin Functions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Common Grant Acquisitions</a:t>
            </a:r>
          </a:p>
          <a:p>
            <a:pPr marL="234950" indent="-234950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</a:t>
            </a:r>
            <a:r>
              <a:rPr lang="en-US" sz="1400" dirty="0"/>
              <a:t>set of policies and procedures</a:t>
            </a:r>
          </a:p>
          <a:p>
            <a:pPr marL="234950" indent="-234950"/>
            <a:endParaRPr lang="en-US" sz="16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090015" y="817408"/>
            <a:ext cx="1381611" cy="392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2013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Joint Training Funds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Funded EMPP Position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Common Apparatus Identity</a:t>
            </a:r>
          </a:p>
          <a:p>
            <a:pPr marL="234950" indent="-234950">
              <a:spcBef>
                <a:spcPts val="1800"/>
              </a:spcBef>
            </a:pPr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set of policies and procedures</a:t>
            </a:r>
          </a:p>
          <a:p>
            <a:pPr marL="234950" indent="-234950">
              <a:spcBef>
                <a:spcPts val="1800"/>
              </a:spcBef>
            </a:pPr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6000"/>
                    </a14:imgEffect>
                    <a14:imgEffect>
                      <a14:colorTemperature colorTemp="7750"/>
                    </a14:imgEffect>
                    <a14:imgEffect>
                      <a14:saturation sat="15000"/>
                    </a14:imgEffect>
                    <a14:imgEffect>
                      <a14:brightnessContrast bright="-1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153" flipH="1">
            <a:off x="8048538" y="3243358"/>
            <a:ext cx="971150" cy="149636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7471626" y="817408"/>
            <a:ext cx="137474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2014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Common set of emergency </a:t>
            </a:r>
            <a:r>
              <a:rPr lang="en-US" sz="1400" smtClean="0">
                <a:latin typeface="+mn-lt"/>
              </a:rPr>
              <a:t>Operation Plans</a:t>
            </a:r>
            <a:endParaRPr lang="en-US" sz="14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Common fire code adoption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Expansion of fire prevention division</a:t>
            </a:r>
          </a:p>
          <a:p>
            <a:endParaRPr lang="en-US" sz="14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Expanded the reserve program to three cities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5</a:t>
            </a:r>
            <a:r>
              <a:rPr lang="en-US" sz="1400" baseline="30000" dirty="0" smtClean="0">
                <a:latin typeface="+mn-lt"/>
              </a:rPr>
              <a:t>th</a:t>
            </a:r>
            <a:r>
              <a:rPr lang="en-US" sz="1400" dirty="0" smtClean="0">
                <a:latin typeface="+mn-lt"/>
              </a:rPr>
              <a:t> set of policies and procedures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0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44861"/>
              </p:ext>
            </p:extLst>
          </p:nvPr>
        </p:nvGraphicFramePr>
        <p:xfrm>
          <a:off x="1076325" y="990602"/>
          <a:ext cx="7460819" cy="5135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233"/>
                <a:gridCol w="445643"/>
                <a:gridCol w="523632"/>
                <a:gridCol w="3000668"/>
                <a:gridCol w="445643"/>
              </a:tblGrid>
              <a:tr h="2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Prior to JPA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HF&amp;R JPA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30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8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EL CAJON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Division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Deputy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Battalion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Division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Deputy Fire Marshal (Captain Acting)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Battalion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Management Analyst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Marshal (changed to non-safety)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Secretary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Deputy Fire Marshal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Inspector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Inspector - part 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8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 MESA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Disaster Preparedness Coordinator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B0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B0C4"/>
                    </a:solidFill>
                  </a:tcPr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Management Analyst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Division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Administrative Analyst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Inspector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Administrative Assistant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B0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92B0C4"/>
                    </a:solidFill>
                  </a:tcPr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Administrative Coordinator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Secretary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Grand 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8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LEMON GROVE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Deputy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Division Chief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Fire Inspector - part 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Secretary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211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Grand 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94300" y="5372100"/>
            <a:ext cx="323850" cy="180975"/>
          </a:xfrm>
          <a:prstGeom prst="rect">
            <a:avLst/>
          </a:prstGeom>
          <a:solidFill>
            <a:srgbClr val="92B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7" name="TextBox 2"/>
          <p:cNvSpPr txBox="1"/>
          <p:nvPr/>
        </p:nvSpPr>
        <p:spPr>
          <a:xfrm>
            <a:off x="5518150" y="5372100"/>
            <a:ext cx="1990725" cy="1905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New Positions in JPA</a:t>
            </a:r>
          </a:p>
        </p:txBody>
      </p:sp>
    </p:spTree>
    <p:extLst>
      <p:ext uri="{BB962C8B-B14F-4D97-AF65-F5344CB8AC3E}">
        <p14:creationId xmlns:p14="http://schemas.microsoft.com/office/powerpoint/2010/main" val="1952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6250" r="5032" b="6390"/>
          <a:stretch/>
        </p:blipFill>
        <p:spPr>
          <a:xfrm>
            <a:off x="523875" y="428625"/>
            <a:ext cx="8039100" cy="59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Discussion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6213" y="1600200"/>
            <a:ext cx="6270625" cy="4856018"/>
          </a:xfrm>
        </p:spPr>
        <p:txBody>
          <a:bodyPr/>
          <a:lstStyle/>
          <a:p>
            <a:pPr eaLnBrk="1" hangingPunct="1"/>
            <a:r>
              <a:rPr lang="en-US" dirty="0" smtClean="0"/>
              <a:t>Who are we?</a:t>
            </a:r>
          </a:p>
          <a:p>
            <a:pPr eaLnBrk="1" hangingPunct="1"/>
            <a:r>
              <a:rPr lang="en-US" dirty="0" smtClean="0"/>
              <a:t>Why did we consolidate and who </a:t>
            </a:r>
            <a:r>
              <a:rPr lang="en-US" dirty="0"/>
              <a:t>s</a:t>
            </a:r>
            <a:r>
              <a:rPr lang="en-US" dirty="0" smtClean="0"/>
              <a:t>tarted </a:t>
            </a:r>
            <a:r>
              <a:rPr lang="en-US" dirty="0"/>
              <a:t>t</a:t>
            </a:r>
            <a:r>
              <a:rPr lang="en-US" dirty="0" smtClean="0"/>
              <a:t>his?</a:t>
            </a:r>
          </a:p>
          <a:p>
            <a:pPr eaLnBrk="1" hangingPunct="1"/>
            <a:r>
              <a:rPr lang="en-US" dirty="0" smtClean="0"/>
              <a:t>What was the process leading to the consolidation?</a:t>
            </a:r>
          </a:p>
          <a:p>
            <a:pPr eaLnBrk="1" hangingPunct="1"/>
            <a:r>
              <a:rPr lang="en-US" dirty="0" smtClean="0"/>
              <a:t>What did we initially create?</a:t>
            </a:r>
          </a:p>
          <a:p>
            <a:pPr eaLnBrk="1" hangingPunct="1"/>
            <a:r>
              <a:rPr lang="en-US" dirty="0" smtClean="0"/>
              <a:t>What were the challenges?</a:t>
            </a:r>
          </a:p>
          <a:p>
            <a:pPr eaLnBrk="1" hangingPunct="1"/>
            <a:r>
              <a:rPr lang="en-US" dirty="0" smtClean="0"/>
              <a:t>What are the benefits?</a:t>
            </a:r>
          </a:p>
          <a:p>
            <a:pPr eaLnBrk="1" hangingPunct="1"/>
            <a:r>
              <a:rPr lang="en-US" dirty="0" smtClean="0"/>
              <a:t>What do we look like today?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6" y="274638"/>
            <a:ext cx="7532113" cy="1143000"/>
          </a:xfrm>
        </p:spPr>
        <p:txBody>
          <a:bodyPr/>
          <a:lstStyle/>
          <a:p>
            <a:r>
              <a:rPr lang="en-US" dirty="0" smtClean="0"/>
              <a:t>What Were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</a:t>
            </a:r>
            <a:r>
              <a:rPr lang="en-US" dirty="0" smtClean="0"/>
              <a:t>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536" y="1337974"/>
            <a:ext cx="4927890" cy="53736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Cross-city acceptance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Perceived potential for loss of control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Loss of individual identity=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Cultural differences=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Learning how to conduct </a:t>
            </a:r>
            <a:br>
              <a:rPr lang="en-US" sz="2800" dirty="0" smtClean="0"/>
            </a:br>
            <a:r>
              <a:rPr lang="en-US" sz="2800" dirty="0" smtClean="0"/>
              <a:t>business in three different cities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Resistance to change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81" b="95988" l="9375" r="89931">
                        <a14:foregroundMark x1="56250" y1="86728" x2="56250" y2="86728"/>
                        <a14:foregroundMark x1="36458" y1="86420" x2="59722" y2="86111"/>
                        <a14:foregroundMark x1="65625" y1="85802" x2="71875" y2="9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27832" r="22013"/>
          <a:stretch/>
        </p:blipFill>
        <p:spPr>
          <a:xfrm>
            <a:off x="7162800" y="1809750"/>
            <a:ext cx="1981200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19275" y="274638"/>
            <a:ext cx="716756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Experiencing The Benefits?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7363" y="1289050"/>
            <a:ext cx="7229475" cy="531956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Cost containment </a:t>
            </a:r>
            <a:endParaRPr lang="en-US" sz="2800" dirty="0"/>
          </a:p>
          <a:p>
            <a:pPr eaLnBrk="1" hangingPunct="1"/>
            <a:r>
              <a:rPr lang="en-US" sz="2800" dirty="0" smtClean="0"/>
              <a:t>Increased regional approach of Fire and EMS delivery</a:t>
            </a:r>
          </a:p>
          <a:p>
            <a:pPr eaLnBrk="1" hangingPunct="1"/>
            <a:r>
              <a:rPr lang="en-US" sz="2800" dirty="0" smtClean="0"/>
              <a:t>Better response capabilities (24 hour Battalion Chief coverage all three cities)</a:t>
            </a:r>
          </a:p>
          <a:p>
            <a:pPr eaLnBrk="1" hangingPunct="1"/>
            <a:r>
              <a:rPr lang="en-US" sz="2800" dirty="0" smtClean="0"/>
              <a:t>Improved and </a:t>
            </a:r>
            <a:r>
              <a:rPr lang="en-US" sz="2800" dirty="0"/>
              <a:t>s</a:t>
            </a:r>
            <a:r>
              <a:rPr lang="en-US" sz="2800" dirty="0" smtClean="0"/>
              <a:t>hared training programs</a:t>
            </a:r>
          </a:p>
          <a:p>
            <a:pPr eaLnBrk="1" hangingPunct="1"/>
            <a:r>
              <a:rPr lang="en-US" sz="2800" dirty="0" smtClean="0"/>
              <a:t>Common set of City Emergency Planning Documents</a:t>
            </a:r>
          </a:p>
          <a:p>
            <a:pPr eaLnBrk="1" hangingPunct="1"/>
            <a:r>
              <a:rPr lang="en-US" sz="2800" dirty="0" smtClean="0"/>
              <a:t>Standardized equipment and apparatus</a:t>
            </a:r>
          </a:p>
          <a:p>
            <a:pPr eaLnBrk="1" hangingPunct="1"/>
            <a:r>
              <a:rPr lang="en-US" sz="2800" dirty="0" smtClean="0"/>
              <a:t>Large </a:t>
            </a:r>
            <a:r>
              <a:rPr lang="en-US" sz="2800" dirty="0"/>
              <a:t>resource pool </a:t>
            </a:r>
            <a:r>
              <a:rPr lang="en-US" sz="2800" dirty="0" smtClean="0"/>
              <a:t>of like-trained employees for </a:t>
            </a:r>
            <a:r>
              <a:rPr lang="en-US" sz="2800" dirty="0"/>
              <a:t>vacancies in all three cities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01700" y="265113"/>
            <a:ext cx="6884988" cy="736744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Benefits</a:t>
            </a:r>
            <a:r>
              <a:rPr lang="en-US" sz="3200" dirty="0"/>
              <a:t> </a:t>
            </a:r>
            <a:r>
              <a:rPr lang="en-US" sz="3200" dirty="0" smtClean="0"/>
              <a:t>- continued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9715" y="949036"/>
            <a:ext cx="6775450" cy="572885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EOC and Disaster Preparedness through a shared </a:t>
            </a:r>
            <a:r>
              <a:rPr lang="en-US" sz="2400" dirty="0"/>
              <a:t>Community Emergency Preparedness </a:t>
            </a:r>
            <a:r>
              <a:rPr lang="en-US" sz="2400" dirty="0" smtClean="0"/>
              <a:t>Program Manager</a:t>
            </a:r>
            <a:endParaRPr lang="en-US" sz="2400" dirty="0"/>
          </a:p>
          <a:p>
            <a:pPr eaLnBrk="1" hangingPunct="1"/>
            <a:r>
              <a:rPr lang="en-US" sz="2400" dirty="0" smtClean="0"/>
              <a:t>Sharing of Reserve Apparatus fleet</a:t>
            </a:r>
          </a:p>
          <a:p>
            <a:pPr eaLnBrk="1" hangingPunct="1"/>
            <a:r>
              <a:rPr lang="en-US" sz="2400" dirty="0" smtClean="0"/>
              <a:t>Shared Public Information and Social Media champagne </a:t>
            </a:r>
          </a:p>
          <a:p>
            <a:pPr eaLnBrk="1" hangingPunct="1"/>
            <a:r>
              <a:rPr lang="en-US" sz="2400" dirty="0" smtClean="0"/>
              <a:t>Joint recruitment and promotional processes</a:t>
            </a:r>
          </a:p>
          <a:p>
            <a:pPr eaLnBrk="1" hangingPunct="1"/>
            <a:r>
              <a:rPr lang="en-US" sz="2400" dirty="0" smtClean="0"/>
              <a:t>Common set of Administrative Policies and Procedures</a:t>
            </a:r>
          </a:p>
          <a:p>
            <a:pPr eaLnBrk="1" hangingPunct="1"/>
            <a:r>
              <a:rPr lang="en-US" sz="2400" dirty="0" smtClean="0"/>
              <a:t>Common set of Fire Code adoptions for all three cities</a:t>
            </a:r>
          </a:p>
          <a:p>
            <a:pPr eaLnBrk="1" hangingPunct="1"/>
            <a:r>
              <a:rPr lang="en-US" sz="2400" dirty="0" smtClean="0"/>
              <a:t>Consolidated Grant Management</a:t>
            </a:r>
          </a:p>
          <a:p>
            <a:pPr eaLnBrk="1" hangingPunct="1"/>
            <a:r>
              <a:rPr lang="en-US" sz="2400" dirty="0" smtClean="0"/>
              <a:t>Unique JPA agreement allows for maintaining level of individual City control</a:t>
            </a:r>
          </a:p>
          <a:p>
            <a:pPr eaLnBrk="1" hangingPunct="1"/>
            <a:r>
              <a:rPr lang="en-US" sz="2400" dirty="0" smtClean="0"/>
              <a:t>Shared Mission, Vision, Values and Goals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682038" cy="1143000"/>
          </a:xfrm>
        </p:spPr>
        <p:txBody>
          <a:bodyPr/>
          <a:lstStyle/>
          <a:p>
            <a:r>
              <a:rPr lang="en-US" dirty="0" smtClean="0"/>
              <a:t>Secrets we learned to managing or preventing some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1" y="1600200"/>
            <a:ext cx="7291388" cy="4525963"/>
          </a:xfrm>
        </p:spPr>
        <p:txBody>
          <a:bodyPr/>
          <a:lstStyle/>
          <a:p>
            <a:r>
              <a:rPr lang="en-US" dirty="0" smtClean="0"/>
              <a:t>Clear picture of vision and benefits</a:t>
            </a:r>
          </a:p>
          <a:p>
            <a:r>
              <a:rPr lang="en-US" dirty="0" smtClean="0"/>
              <a:t>Help everyone understand benefits</a:t>
            </a:r>
          </a:p>
          <a:p>
            <a:r>
              <a:rPr lang="en-US" dirty="0" smtClean="0"/>
              <a:t>Create an Organizational Chart early</a:t>
            </a:r>
          </a:p>
          <a:p>
            <a:r>
              <a:rPr lang="en-US" dirty="0" smtClean="0"/>
              <a:t>Create opportunities to combine work force of the three cities very early</a:t>
            </a:r>
          </a:p>
          <a:p>
            <a:r>
              <a:rPr lang="en-US" dirty="0" smtClean="0"/>
              <a:t>Ensure a level of city control is maintained</a:t>
            </a:r>
          </a:p>
          <a:p>
            <a:r>
              <a:rPr lang="en-US" dirty="0" smtClean="0"/>
              <a:t>Cost sharing formula must be fair</a:t>
            </a:r>
          </a:p>
          <a:p>
            <a:r>
              <a:rPr lang="en-US" dirty="0" smtClean="0"/>
              <a:t>Don’t underestimate identity issues</a:t>
            </a:r>
          </a:p>
        </p:txBody>
      </p:sp>
    </p:spTree>
    <p:extLst>
      <p:ext uri="{BB962C8B-B14F-4D97-AF65-F5344CB8AC3E}">
        <p14:creationId xmlns:p14="http://schemas.microsoft.com/office/powerpoint/2010/main" val="7760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682038" cy="1143000"/>
          </a:xfrm>
        </p:spPr>
        <p:txBody>
          <a:bodyPr/>
          <a:lstStyle/>
          <a:p>
            <a:r>
              <a:rPr lang="en-US" dirty="0" smtClean="0"/>
              <a:t>Secrets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1" y="1600200"/>
            <a:ext cx="7291388" cy="4525963"/>
          </a:xfrm>
        </p:spPr>
        <p:txBody>
          <a:bodyPr/>
          <a:lstStyle/>
          <a:p>
            <a:r>
              <a:rPr lang="en-US" dirty="0"/>
              <a:t>COMMUNICATE as much as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Celebrate successful efforts</a:t>
            </a:r>
          </a:p>
          <a:p>
            <a:r>
              <a:rPr lang="en-US" dirty="0" smtClean="0"/>
              <a:t>Recognize challenges with positive outlook</a:t>
            </a:r>
          </a:p>
          <a:p>
            <a:r>
              <a:rPr lang="en-US" dirty="0" smtClean="0"/>
              <a:t>Labor MOU is difficult hurdle</a:t>
            </a:r>
          </a:p>
          <a:p>
            <a:r>
              <a:rPr lang="en-US" dirty="0" smtClean="0"/>
              <a:t>Support your Fire Chief!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88473" y="420688"/>
            <a:ext cx="7582478" cy="1227137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Today’s Shared Identity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54" y="1815768"/>
            <a:ext cx="3368676" cy="3368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3" y="2096640"/>
            <a:ext cx="3450722" cy="2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15636" y="261216"/>
            <a:ext cx="8340437" cy="1976438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Today’s Standardized Equipment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75" y="1859754"/>
            <a:ext cx="5483225" cy="4112419"/>
          </a:xfrm>
          <a:prstGeom prst="rect">
            <a:avLst/>
          </a:prstGeom>
          <a:ln w="38100" cap="rnd">
            <a:solidFill>
              <a:schemeClr val="tx1">
                <a:alpha val="49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4762500"/>
            <a:ext cx="2082800" cy="1562100"/>
          </a:xfrm>
          <a:prstGeom prst="rect">
            <a:avLst/>
          </a:prstGeom>
          <a:ln w="34925">
            <a:solidFill>
              <a:schemeClr val="tx1">
                <a:alpha val="61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74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36600"/>
            <a:ext cx="4119563" cy="54943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640263" y="982663"/>
            <a:ext cx="41354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San Diego County Taxpayers Association</a:t>
            </a:r>
          </a:p>
          <a:p>
            <a:pPr eaLnBrk="1" hangingPunct="1"/>
            <a:r>
              <a:rPr lang="en-US" sz="2800" dirty="0"/>
              <a:t>Grand Golden Watchdog Award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“Honors programs that exemplify good government practices and efficient use of taxpayer dollars”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03550" y="65088"/>
            <a:ext cx="6140450" cy="1470025"/>
          </a:xfrm>
        </p:spPr>
        <p:txBody>
          <a:bodyPr/>
          <a:lstStyle/>
          <a:p>
            <a:pPr algn="ctr"/>
            <a:r>
              <a:rPr lang="en-US" b="1" dirty="0" smtClean="0"/>
              <a:t>Heartland Fire &amp;   Rescue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4087813" y="1820863"/>
            <a:ext cx="5056187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669718"/>
            <a:ext cx="3689350" cy="3368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8050" y="4787900"/>
            <a:ext cx="335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7266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63" y="148204"/>
            <a:ext cx="3746932" cy="849602"/>
          </a:xfrm>
        </p:spPr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7878" y="296089"/>
            <a:ext cx="52993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1320" y="1887412"/>
            <a:ext cx="214659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La Mesa</a:t>
            </a:r>
            <a:r>
              <a:rPr lang="en-US" sz="1600" dirty="0" smtClean="0"/>
              <a:t>:</a:t>
            </a:r>
          </a:p>
          <a:p>
            <a:pPr marL="0" lvl="1"/>
            <a:r>
              <a:rPr lang="en-US" sz="1600" dirty="0" smtClean="0"/>
              <a:t>Area: </a:t>
            </a:r>
            <a:r>
              <a:rPr lang="en-US" sz="1600" dirty="0"/>
              <a:t>9.117 sq miles </a:t>
            </a:r>
            <a:endParaRPr lang="en-US" sz="1600" dirty="0" smtClean="0"/>
          </a:p>
          <a:p>
            <a:pPr marL="0" lvl="1"/>
            <a:r>
              <a:rPr lang="en-US" sz="1600" dirty="0" smtClean="0"/>
              <a:t>Population</a:t>
            </a:r>
            <a:r>
              <a:rPr lang="en-US" sz="1600" dirty="0"/>
              <a:t>: 58,244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669" y="582308"/>
            <a:ext cx="210589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1" indent="-401638"/>
            <a:r>
              <a:rPr lang="en-US" sz="1600" dirty="0"/>
              <a:t>El Cajon: </a:t>
            </a:r>
          </a:p>
          <a:p>
            <a:pPr lvl="1" indent="-401638"/>
            <a:r>
              <a:rPr lang="en-US" sz="1600" dirty="0" smtClean="0"/>
              <a:t>Area: 14.43 </a:t>
            </a:r>
            <a:r>
              <a:rPr lang="en-US" sz="1600" dirty="0"/>
              <a:t>sq miles </a:t>
            </a:r>
          </a:p>
          <a:p>
            <a:pPr lvl="1" indent="-401638"/>
            <a:r>
              <a:rPr lang="en-US" sz="1600" dirty="0"/>
              <a:t>Population: </a:t>
            </a:r>
            <a:r>
              <a:rPr lang="en-US" sz="1600" dirty="0" smtClean="0"/>
              <a:t>100,460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57045" y="5267325"/>
            <a:ext cx="20979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Lemon Grove:</a:t>
            </a:r>
          </a:p>
          <a:p>
            <a:pPr marL="0" lvl="1"/>
            <a:r>
              <a:rPr lang="en-US" sz="1600" dirty="0" smtClean="0"/>
              <a:t>Area: 3.88 </a:t>
            </a:r>
            <a:r>
              <a:rPr lang="en-US" sz="1600" dirty="0"/>
              <a:t>sq miles </a:t>
            </a:r>
            <a:r>
              <a:rPr lang="en-US" sz="1600" dirty="0" smtClean="0"/>
              <a:t>Population</a:t>
            </a:r>
            <a:r>
              <a:rPr lang="en-US" sz="1600" dirty="0"/>
              <a:t>: 25,554</a:t>
            </a:r>
          </a:p>
        </p:txBody>
      </p:sp>
    </p:spTree>
    <p:extLst>
      <p:ext uri="{BB962C8B-B14F-4D97-AF65-F5344CB8AC3E}">
        <p14:creationId xmlns:p14="http://schemas.microsoft.com/office/powerpoint/2010/main" val="14155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7510463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Why Did We Consolidate?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6213" y="1295400"/>
            <a:ext cx="6270625" cy="5073650"/>
          </a:xfrm>
        </p:spPr>
        <p:txBody>
          <a:bodyPr/>
          <a:lstStyle/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Faced with global fiscal crisis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Reduced city revenues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Increasing cost of services, personnel and consumables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Current and future vacancies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Existing strong relationship and trust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Experience with cooperative efforts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Cost containment while enhancing services and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7" y="274638"/>
            <a:ext cx="7407421" cy="1143000"/>
          </a:xfrm>
        </p:spPr>
        <p:txBody>
          <a:bodyPr/>
          <a:lstStyle/>
          <a:p>
            <a:r>
              <a:rPr lang="en-US" dirty="0" smtClean="0"/>
              <a:t>Who Started This Process?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1600198"/>
            <a:ext cx="7204363" cy="4802909"/>
          </a:xfrm>
          <a:prstGeom prst="rect">
            <a:avLst/>
          </a:prstGeom>
          <a:ln w="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74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086" y="588818"/>
            <a:ext cx="6270625" cy="552103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Three City Managers</a:t>
            </a:r>
          </a:p>
          <a:p>
            <a:pPr marL="0" indent="0">
              <a:buNone/>
            </a:pPr>
            <a:r>
              <a:rPr lang="en-US" dirty="0" err="1"/>
              <a:t>Kathi</a:t>
            </a:r>
            <a:r>
              <a:rPr lang="en-US" dirty="0"/>
              <a:t> Henry– </a:t>
            </a:r>
            <a:r>
              <a:rPr lang="en-US" dirty="0" smtClean="0"/>
              <a:t>El Cajon</a:t>
            </a:r>
          </a:p>
          <a:p>
            <a:pPr marL="0" indent="0">
              <a:buNone/>
            </a:pPr>
            <a:r>
              <a:rPr lang="en-US" dirty="0"/>
              <a:t>Sandra </a:t>
            </a:r>
            <a:r>
              <a:rPr lang="en-US" dirty="0" err="1"/>
              <a:t>Kerl</a:t>
            </a:r>
            <a:r>
              <a:rPr lang="en-US" dirty="0"/>
              <a:t>– </a:t>
            </a:r>
            <a:r>
              <a:rPr lang="en-US" dirty="0" smtClean="0"/>
              <a:t>La Mesa</a:t>
            </a:r>
          </a:p>
          <a:p>
            <a:pPr marL="0" indent="0">
              <a:buNone/>
            </a:pPr>
            <a:r>
              <a:rPr lang="en-US" dirty="0" smtClean="0"/>
              <a:t>Graham Mitch</a:t>
            </a:r>
            <a:r>
              <a:rPr lang="en-US" dirty="0"/>
              <a:t>ell – Lemon </a:t>
            </a:r>
            <a:r>
              <a:rPr lang="en-US" dirty="0" smtClean="0"/>
              <a:t>Grove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/>
              <a:t>Three </a:t>
            </a:r>
            <a:r>
              <a:rPr lang="en-US" b="1" u="sng" dirty="0" smtClean="0"/>
              <a:t>Fire Chiefs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Mike Scott – El Cajon</a:t>
            </a:r>
          </a:p>
          <a:p>
            <a:pPr marL="0" indent="0">
              <a:buNone/>
            </a:pPr>
            <a:r>
              <a:rPr lang="en-US" dirty="0" smtClean="0"/>
              <a:t>Dave Burk – La Mesa</a:t>
            </a:r>
          </a:p>
          <a:p>
            <a:pPr marL="0" indent="0">
              <a:buNone/>
            </a:pPr>
            <a:r>
              <a:rPr lang="en-US" dirty="0" smtClean="0"/>
              <a:t>Tim Laff – Lemon Grove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057" y="155864"/>
            <a:ext cx="6270625" cy="689264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Process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813" y="786826"/>
            <a:ext cx="7647709" cy="59490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The Stakeholders </a:t>
            </a:r>
          </a:p>
          <a:p>
            <a:pPr eaLnBrk="1" hangingPunct="1"/>
            <a:r>
              <a:rPr lang="en-US" sz="3600" dirty="0" smtClean="0"/>
              <a:t>Elected Officials</a:t>
            </a:r>
          </a:p>
          <a:p>
            <a:pPr eaLnBrk="1" hangingPunct="1"/>
            <a:r>
              <a:rPr lang="en-US" sz="3600" dirty="0" smtClean="0"/>
              <a:t>City Managers</a:t>
            </a:r>
          </a:p>
          <a:p>
            <a:pPr eaLnBrk="1" hangingPunct="1"/>
            <a:r>
              <a:rPr lang="en-US" sz="3600" dirty="0" smtClean="0"/>
              <a:t>Fire Chiefs</a:t>
            </a:r>
          </a:p>
          <a:p>
            <a:pPr eaLnBrk="1" hangingPunct="1"/>
            <a:r>
              <a:rPr lang="en-US" sz="3600" dirty="0" smtClean="0"/>
              <a:t>Department Directors</a:t>
            </a:r>
          </a:p>
          <a:p>
            <a:pPr eaLnBrk="1" hangingPunct="1"/>
            <a:r>
              <a:rPr lang="en-US" sz="3600" dirty="0" smtClean="0"/>
              <a:t>Staff</a:t>
            </a:r>
          </a:p>
          <a:p>
            <a:pPr eaLnBrk="1" hangingPunct="1"/>
            <a:r>
              <a:rPr lang="en-US" sz="3600" dirty="0" smtClean="0"/>
              <a:t>Labor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8" b="18054"/>
          <a:stretch/>
        </p:blipFill>
        <p:spPr>
          <a:xfrm>
            <a:off x="2990850" y="4305300"/>
            <a:ext cx="5556320" cy="243060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2700000">
              <a:schemeClr val="bg2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835" indent="-171450"/>
            <a:r>
              <a:rPr lang="en-US" sz="2800" dirty="0"/>
              <a:t>Governance</a:t>
            </a:r>
          </a:p>
          <a:p>
            <a:pPr marL="203835" indent="-171450"/>
            <a:r>
              <a:rPr lang="en-US" sz="2800" dirty="0"/>
              <a:t>Administration</a:t>
            </a:r>
          </a:p>
          <a:p>
            <a:pPr marL="203835" indent="-171450"/>
            <a:r>
              <a:rPr lang="en-US" sz="2800" dirty="0"/>
              <a:t>Fire Operations/Training</a:t>
            </a:r>
          </a:p>
          <a:p>
            <a:pPr marL="203835" indent="-171450"/>
            <a:r>
              <a:rPr lang="en-US" sz="2800" dirty="0"/>
              <a:t>EMS</a:t>
            </a:r>
          </a:p>
          <a:p>
            <a:pPr marL="203835" indent="-171450"/>
            <a:r>
              <a:rPr lang="en-US" sz="2800" dirty="0"/>
              <a:t>Fire Prevention</a:t>
            </a:r>
          </a:p>
          <a:p>
            <a:pPr marL="203835" indent="-171450"/>
            <a:r>
              <a:rPr lang="en-US" sz="2800" dirty="0"/>
              <a:t>Emergency </a:t>
            </a:r>
            <a:r>
              <a:rPr lang="en-US" sz="2800" dirty="0" smtClean="0"/>
              <a:t>Preparedness</a:t>
            </a:r>
            <a:endParaRPr lang="en-US" sz="2800" dirty="0"/>
          </a:p>
          <a:p>
            <a:pPr marL="203835" indent="-171450"/>
            <a:r>
              <a:rPr lang="en-US" sz="2800" dirty="0"/>
              <a:t>Fleet/Facilities/Equipment</a:t>
            </a:r>
          </a:p>
          <a:p>
            <a:pPr marL="203835" indent="-171450"/>
            <a:r>
              <a:rPr lang="en-US" sz="2800" dirty="0"/>
              <a:t>Finance</a:t>
            </a:r>
          </a:p>
          <a:p>
            <a:pPr marL="203835" indent="-171450"/>
            <a:r>
              <a:rPr lang="en-US" sz="2800" dirty="0"/>
              <a:t>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88" y="1190625"/>
            <a:ext cx="6270625" cy="5248275"/>
          </a:xfrm>
        </p:spPr>
        <p:txBody>
          <a:bodyPr/>
          <a:lstStyle/>
          <a:p>
            <a:r>
              <a:rPr lang="en-US" sz="2600" dirty="0" smtClean="0"/>
              <a:t>All Working groups were chaired by a Fire Chief</a:t>
            </a:r>
          </a:p>
          <a:p>
            <a:r>
              <a:rPr lang="en-US" sz="2600" dirty="0" smtClean="0"/>
              <a:t>Three cities were represented equally in each group</a:t>
            </a:r>
          </a:p>
          <a:p>
            <a:r>
              <a:rPr lang="en-US" sz="2600" dirty="0" smtClean="0"/>
              <a:t>Tasks and timelines were established</a:t>
            </a:r>
          </a:p>
          <a:p>
            <a:r>
              <a:rPr lang="en-US" sz="2600" dirty="0" smtClean="0"/>
              <a:t>Labor was represented in working groups</a:t>
            </a:r>
          </a:p>
          <a:p>
            <a:r>
              <a:rPr lang="en-US" sz="2600" dirty="0" smtClean="0"/>
              <a:t>Quarterly detailed report of progress and status </a:t>
            </a:r>
          </a:p>
          <a:p>
            <a:r>
              <a:rPr lang="en-US" sz="2600" dirty="0" smtClean="0"/>
              <a:t>Working groups met for 12 months prior to formation of JPA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05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1286_slide">
  <a:themeElements>
    <a:clrScheme name="ind_1286_slide 2">
      <a:dk1>
        <a:srgbClr val="000000"/>
      </a:dk1>
      <a:lt1>
        <a:srgbClr val="EED5B7"/>
      </a:lt1>
      <a:dk2>
        <a:srgbClr val="000000"/>
      </a:dk2>
      <a:lt2>
        <a:srgbClr val="B2B2B2"/>
      </a:lt2>
      <a:accent1>
        <a:srgbClr val="CD5F15"/>
      </a:accent1>
      <a:accent2>
        <a:srgbClr val="D4A90A"/>
      </a:accent2>
      <a:accent3>
        <a:srgbClr val="F5E7D8"/>
      </a:accent3>
      <a:accent4>
        <a:srgbClr val="000000"/>
      </a:accent4>
      <a:accent5>
        <a:srgbClr val="E3B6AA"/>
      </a:accent5>
      <a:accent6>
        <a:srgbClr val="C09908"/>
      </a:accent6>
      <a:hlink>
        <a:srgbClr val="854219"/>
      </a:hlink>
      <a:folHlink>
        <a:srgbClr val="3A2912"/>
      </a:folHlink>
    </a:clrScheme>
    <a:fontScheme name="ind_1286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286_slide 1">
        <a:dk1>
          <a:srgbClr val="000000"/>
        </a:dk1>
        <a:lt1>
          <a:srgbClr val="EED5B7"/>
        </a:lt1>
        <a:dk2>
          <a:srgbClr val="000000"/>
        </a:dk2>
        <a:lt2>
          <a:srgbClr val="B2B2B2"/>
        </a:lt2>
        <a:accent1>
          <a:srgbClr val="DC7300"/>
        </a:accent1>
        <a:accent2>
          <a:srgbClr val="B05C08"/>
        </a:accent2>
        <a:accent3>
          <a:srgbClr val="F5E7D8"/>
        </a:accent3>
        <a:accent4>
          <a:srgbClr val="000000"/>
        </a:accent4>
        <a:accent5>
          <a:srgbClr val="EBBCAA"/>
        </a:accent5>
        <a:accent6>
          <a:srgbClr val="9F5306"/>
        </a:accent6>
        <a:hlink>
          <a:srgbClr val="5C3E12"/>
        </a:hlink>
        <a:folHlink>
          <a:srgbClr val="3D2C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2">
        <a:dk1>
          <a:srgbClr val="000000"/>
        </a:dk1>
        <a:lt1>
          <a:srgbClr val="EED5B7"/>
        </a:lt1>
        <a:dk2>
          <a:srgbClr val="000000"/>
        </a:dk2>
        <a:lt2>
          <a:srgbClr val="B2B2B2"/>
        </a:lt2>
        <a:accent1>
          <a:srgbClr val="CD5F15"/>
        </a:accent1>
        <a:accent2>
          <a:srgbClr val="D4A90A"/>
        </a:accent2>
        <a:accent3>
          <a:srgbClr val="F5E7D8"/>
        </a:accent3>
        <a:accent4>
          <a:srgbClr val="000000"/>
        </a:accent4>
        <a:accent5>
          <a:srgbClr val="E3B6AA"/>
        </a:accent5>
        <a:accent6>
          <a:srgbClr val="C09908"/>
        </a:accent6>
        <a:hlink>
          <a:srgbClr val="854219"/>
        </a:hlink>
        <a:folHlink>
          <a:srgbClr val="3A2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3">
        <a:dk1>
          <a:srgbClr val="000000"/>
        </a:dk1>
        <a:lt1>
          <a:srgbClr val="EED5B7"/>
        </a:lt1>
        <a:dk2>
          <a:srgbClr val="000000"/>
        </a:dk2>
        <a:lt2>
          <a:srgbClr val="B2B2B2"/>
        </a:lt2>
        <a:accent1>
          <a:srgbClr val="00B0C8"/>
        </a:accent1>
        <a:accent2>
          <a:srgbClr val="1717FF"/>
        </a:accent2>
        <a:accent3>
          <a:srgbClr val="F5E7D8"/>
        </a:accent3>
        <a:accent4>
          <a:srgbClr val="000000"/>
        </a:accent4>
        <a:accent5>
          <a:srgbClr val="AAD4E0"/>
        </a:accent5>
        <a:accent6>
          <a:srgbClr val="1414E7"/>
        </a:accent6>
        <a:hlink>
          <a:srgbClr val="663A00"/>
        </a:hlink>
        <a:folHlink>
          <a:srgbClr val="000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4">
        <a:dk1>
          <a:srgbClr val="000000"/>
        </a:dk1>
        <a:lt1>
          <a:srgbClr val="EED5B7"/>
        </a:lt1>
        <a:dk2>
          <a:srgbClr val="000000"/>
        </a:dk2>
        <a:lt2>
          <a:srgbClr val="B2B2B2"/>
        </a:lt2>
        <a:accent1>
          <a:srgbClr val="708A00"/>
        </a:accent1>
        <a:accent2>
          <a:srgbClr val="004676"/>
        </a:accent2>
        <a:accent3>
          <a:srgbClr val="F5E7D8"/>
        </a:accent3>
        <a:accent4>
          <a:srgbClr val="000000"/>
        </a:accent4>
        <a:accent5>
          <a:srgbClr val="BBC4AA"/>
        </a:accent5>
        <a:accent6>
          <a:srgbClr val="003F6A"/>
        </a:accent6>
        <a:hlink>
          <a:srgbClr val="7E4800"/>
        </a:hlink>
        <a:folHlink>
          <a:srgbClr val="4C00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7300"/>
        </a:accent1>
        <a:accent2>
          <a:srgbClr val="B05C08"/>
        </a:accent2>
        <a:accent3>
          <a:srgbClr val="FFFFFF"/>
        </a:accent3>
        <a:accent4>
          <a:srgbClr val="000000"/>
        </a:accent4>
        <a:accent5>
          <a:srgbClr val="EBBCAA"/>
        </a:accent5>
        <a:accent6>
          <a:srgbClr val="9F5306"/>
        </a:accent6>
        <a:hlink>
          <a:srgbClr val="5C3E12"/>
        </a:hlink>
        <a:folHlink>
          <a:srgbClr val="3D2C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D5F15"/>
        </a:accent1>
        <a:accent2>
          <a:srgbClr val="D4A90A"/>
        </a:accent2>
        <a:accent3>
          <a:srgbClr val="FFFFFF"/>
        </a:accent3>
        <a:accent4>
          <a:srgbClr val="000000"/>
        </a:accent4>
        <a:accent5>
          <a:srgbClr val="E3B6AA"/>
        </a:accent5>
        <a:accent6>
          <a:srgbClr val="C09908"/>
        </a:accent6>
        <a:hlink>
          <a:srgbClr val="854219"/>
        </a:hlink>
        <a:folHlink>
          <a:srgbClr val="3A2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B0C8"/>
        </a:accent1>
        <a:accent2>
          <a:srgbClr val="1717FF"/>
        </a:accent2>
        <a:accent3>
          <a:srgbClr val="FFFFFF"/>
        </a:accent3>
        <a:accent4>
          <a:srgbClr val="000000"/>
        </a:accent4>
        <a:accent5>
          <a:srgbClr val="AAD4E0"/>
        </a:accent5>
        <a:accent6>
          <a:srgbClr val="1414E7"/>
        </a:accent6>
        <a:hlink>
          <a:srgbClr val="663A00"/>
        </a:hlink>
        <a:folHlink>
          <a:srgbClr val="000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6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08A00"/>
        </a:accent1>
        <a:accent2>
          <a:srgbClr val="004676"/>
        </a:accent2>
        <a:accent3>
          <a:srgbClr val="FFFFFF"/>
        </a:accent3>
        <a:accent4>
          <a:srgbClr val="000000"/>
        </a:accent4>
        <a:accent5>
          <a:srgbClr val="BBC4AA"/>
        </a:accent5>
        <a:accent6>
          <a:srgbClr val="003F6A"/>
        </a:accent6>
        <a:hlink>
          <a:srgbClr val="7E4800"/>
        </a:hlink>
        <a:folHlink>
          <a:srgbClr val="4C00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C:\DOCUME~1\mscott\LOCALS~1\Temp\Temporary Directory 1 for 1286_firedepartment02.zip\ind_1286_slide.pot</Template>
  <TotalTime>13016</TotalTime>
  <Words>1061</Words>
  <Application>Microsoft Office PowerPoint</Application>
  <PresentationFormat>On-screen Show (4:3)</PresentationFormat>
  <Paragraphs>285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ind_1286_slide</vt:lpstr>
      <vt:lpstr>Cooperative Fire Services </vt:lpstr>
      <vt:lpstr>Today’s Discussion</vt:lpstr>
      <vt:lpstr>Who are we?</vt:lpstr>
      <vt:lpstr>Why Did We Consolidate?</vt:lpstr>
      <vt:lpstr>Who Started This Process?</vt:lpstr>
      <vt:lpstr>PowerPoint Presentation</vt:lpstr>
      <vt:lpstr>The Process </vt:lpstr>
      <vt:lpstr>Working Groups:</vt:lpstr>
      <vt:lpstr>The Working Groups</vt:lpstr>
      <vt:lpstr>Governance Models</vt:lpstr>
      <vt:lpstr>Governance Models - continued</vt:lpstr>
      <vt:lpstr>Governance Models - continued</vt:lpstr>
      <vt:lpstr>What did we immediately create?</vt:lpstr>
      <vt:lpstr>Reconciliation Formula</vt:lpstr>
      <vt:lpstr>Reconciliation Formula - Adopted</vt:lpstr>
      <vt:lpstr>Reconciliation Formula - continued</vt:lpstr>
      <vt:lpstr>Our Timeline</vt:lpstr>
      <vt:lpstr>PowerPoint Presentation</vt:lpstr>
      <vt:lpstr>PowerPoint Presentation</vt:lpstr>
      <vt:lpstr>What Were The Challenges?</vt:lpstr>
      <vt:lpstr>Experiencing The Benefits?</vt:lpstr>
      <vt:lpstr>Benefits - continued</vt:lpstr>
      <vt:lpstr>Secrets we learned to managing or preventing some challenges</vt:lpstr>
      <vt:lpstr>Secrets - continued</vt:lpstr>
      <vt:lpstr>Today’s Shared Identity</vt:lpstr>
      <vt:lpstr>Today’s Standardized Equipment</vt:lpstr>
      <vt:lpstr>PowerPoint Presentation</vt:lpstr>
      <vt:lpstr>Heartland Fire &amp;   Rescue</vt:lpstr>
    </vt:vector>
  </TitlesOfParts>
  <Company>ecfd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Fire Services</dc:title>
  <dc:creator>ecuser</dc:creator>
  <cp:lastModifiedBy>wsadmin</cp:lastModifiedBy>
  <cp:revision>161</cp:revision>
  <cp:lastPrinted>2015-01-20T18:48:07Z</cp:lastPrinted>
  <dcterms:created xsi:type="dcterms:W3CDTF">2009-03-18T20:25:29Z</dcterms:created>
  <dcterms:modified xsi:type="dcterms:W3CDTF">2015-01-27T16:59:37Z</dcterms:modified>
</cp:coreProperties>
</file>