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0"/>
  </p:notesMasterIdLst>
  <p:handoutMasterIdLst>
    <p:handoutMasterId r:id="rId11"/>
  </p:handoutMasterIdLst>
  <p:sldIdLst>
    <p:sldId id="256" r:id="rId2"/>
    <p:sldId id="257" r:id="rId3"/>
    <p:sldId id="258" r:id="rId4"/>
    <p:sldId id="259" r:id="rId5"/>
    <p:sldId id="260" r:id="rId6"/>
    <p:sldId id="303" r:id="rId7"/>
    <p:sldId id="304" r:id="rId8"/>
    <p:sldId id="279" r:id="rId9"/>
  </p:sldIdLst>
  <p:sldSz cx="9144000" cy="6858000" type="screen4x3"/>
  <p:notesSz cx="7102475" cy="938847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F031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28" autoAdjust="0"/>
  </p:normalViewPr>
  <p:slideViewPr>
    <p:cSldViewPr>
      <p:cViewPr varScale="1">
        <p:scale>
          <a:sx n="87" d="100"/>
          <a:sy n="87" d="100"/>
        </p:scale>
        <p:origin x="-1470"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7" d="100"/>
          <a:sy n="67" d="100"/>
        </p:scale>
        <p:origin x="-3264" y="-120"/>
      </p:cViewPr>
      <p:guideLst>
        <p:guide orient="horz" pos="2957"/>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212" cy="469424"/>
          </a:xfrm>
          <a:prstGeom prst="rect">
            <a:avLst/>
          </a:prstGeom>
        </p:spPr>
        <p:txBody>
          <a:bodyPr vert="horz" lIns="93151" tIns="46574" rIns="93151" bIns="46574" rtlCol="0"/>
          <a:lstStyle>
            <a:lvl1pPr algn="l">
              <a:defRPr sz="1200"/>
            </a:lvl1pPr>
          </a:lstStyle>
          <a:p>
            <a:pPr>
              <a:defRPr/>
            </a:pPr>
            <a:endParaRPr lang="en-US" dirty="0"/>
          </a:p>
        </p:txBody>
      </p:sp>
      <p:sp>
        <p:nvSpPr>
          <p:cNvPr id="3" name="Date Placeholder 2"/>
          <p:cNvSpPr>
            <a:spLocks noGrp="1"/>
          </p:cNvSpPr>
          <p:nvPr>
            <p:ph type="dt" sz="quarter" idx="1"/>
          </p:nvPr>
        </p:nvSpPr>
        <p:spPr>
          <a:xfrm>
            <a:off x="4023679" y="0"/>
            <a:ext cx="3077212" cy="469424"/>
          </a:xfrm>
          <a:prstGeom prst="rect">
            <a:avLst/>
          </a:prstGeom>
        </p:spPr>
        <p:txBody>
          <a:bodyPr vert="horz" lIns="93151" tIns="46574" rIns="93151" bIns="46574" rtlCol="0"/>
          <a:lstStyle>
            <a:lvl1pPr algn="r">
              <a:defRPr sz="1200"/>
            </a:lvl1pPr>
          </a:lstStyle>
          <a:p>
            <a:pPr>
              <a:defRPr/>
            </a:pPr>
            <a:fld id="{3325A023-E82C-4221-AFAA-2617F9591151}" type="datetimeFigureOut">
              <a:rPr lang="en-US"/>
              <a:pPr>
                <a:defRPr/>
              </a:pPr>
              <a:t>2/1/2015</a:t>
            </a:fld>
            <a:endParaRPr lang="en-US" dirty="0"/>
          </a:p>
        </p:txBody>
      </p:sp>
      <p:sp>
        <p:nvSpPr>
          <p:cNvPr id="4" name="Footer Placeholder 3"/>
          <p:cNvSpPr>
            <a:spLocks noGrp="1"/>
          </p:cNvSpPr>
          <p:nvPr>
            <p:ph type="ftr" sz="quarter" idx="2"/>
          </p:nvPr>
        </p:nvSpPr>
        <p:spPr>
          <a:xfrm>
            <a:off x="0" y="8917465"/>
            <a:ext cx="3077212" cy="469424"/>
          </a:xfrm>
          <a:prstGeom prst="rect">
            <a:avLst/>
          </a:prstGeom>
        </p:spPr>
        <p:txBody>
          <a:bodyPr vert="horz" lIns="93151" tIns="46574" rIns="93151" bIns="46574" rtlCol="0" anchor="b"/>
          <a:lstStyle>
            <a:lvl1pPr algn="l">
              <a:defRPr sz="1200"/>
            </a:lvl1pPr>
          </a:lstStyle>
          <a:p>
            <a:pPr>
              <a:defRPr/>
            </a:pPr>
            <a:endParaRPr lang="en-US" dirty="0"/>
          </a:p>
        </p:txBody>
      </p:sp>
      <p:sp>
        <p:nvSpPr>
          <p:cNvPr id="5" name="Slide Number Placeholder 4"/>
          <p:cNvSpPr>
            <a:spLocks noGrp="1"/>
          </p:cNvSpPr>
          <p:nvPr>
            <p:ph type="sldNum" sz="quarter" idx="3"/>
          </p:nvPr>
        </p:nvSpPr>
        <p:spPr>
          <a:xfrm>
            <a:off x="4023679" y="8917465"/>
            <a:ext cx="3077212" cy="469424"/>
          </a:xfrm>
          <a:prstGeom prst="rect">
            <a:avLst/>
          </a:prstGeom>
        </p:spPr>
        <p:txBody>
          <a:bodyPr vert="horz" lIns="93151" tIns="46574" rIns="93151" bIns="46574" rtlCol="0" anchor="b"/>
          <a:lstStyle>
            <a:lvl1pPr algn="r">
              <a:defRPr sz="1200"/>
            </a:lvl1pPr>
          </a:lstStyle>
          <a:p>
            <a:pPr>
              <a:defRPr/>
            </a:pPr>
            <a:fld id="{22D7F21E-0A58-419A-B4D5-EA4DA9FCBB7E}" type="slidenum">
              <a:rPr lang="en-US"/>
              <a:pPr>
                <a:defRPr/>
              </a:pPr>
              <a:t>‹#›</a:t>
            </a:fld>
            <a:endParaRPr lang="en-US" dirty="0"/>
          </a:p>
        </p:txBody>
      </p:sp>
    </p:spTree>
    <p:extLst>
      <p:ext uri="{BB962C8B-B14F-4D97-AF65-F5344CB8AC3E}">
        <p14:creationId xmlns:p14="http://schemas.microsoft.com/office/powerpoint/2010/main" val="40381026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3077212" cy="469424"/>
          </a:xfrm>
          <a:prstGeom prst="rect">
            <a:avLst/>
          </a:prstGeom>
          <a:noFill/>
          <a:ln w="9525">
            <a:noFill/>
            <a:miter lim="800000"/>
            <a:headEnd/>
            <a:tailEnd/>
          </a:ln>
          <a:effectLst/>
        </p:spPr>
        <p:txBody>
          <a:bodyPr vert="horz" wrap="square" lIns="94222" tIns="47111" rIns="94222" bIns="47111" numCol="1" anchor="t" anchorCtr="0" compatLnSpc="1">
            <a:prstTxWarp prst="textNoShape">
              <a:avLst/>
            </a:prstTxWarp>
          </a:bodyPr>
          <a:lstStyle>
            <a:lvl1pPr>
              <a:defRPr sz="1200">
                <a:latin typeface="Constantia" pitchFamily="18" charset="0"/>
              </a:defRPr>
            </a:lvl1pPr>
          </a:lstStyle>
          <a:p>
            <a:pPr>
              <a:defRPr/>
            </a:pPr>
            <a:endParaRPr lang="en-US" dirty="0"/>
          </a:p>
        </p:txBody>
      </p:sp>
      <p:sp>
        <p:nvSpPr>
          <p:cNvPr id="33795" name="Rectangle 3"/>
          <p:cNvSpPr>
            <a:spLocks noGrp="1" noChangeArrowheads="1"/>
          </p:cNvSpPr>
          <p:nvPr>
            <p:ph type="dt" idx="1"/>
          </p:nvPr>
        </p:nvSpPr>
        <p:spPr bwMode="auto">
          <a:xfrm>
            <a:off x="4023679" y="0"/>
            <a:ext cx="3077212" cy="469424"/>
          </a:xfrm>
          <a:prstGeom prst="rect">
            <a:avLst/>
          </a:prstGeom>
          <a:noFill/>
          <a:ln w="9525">
            <a:noFill/>
            <a:miter lim="800000"/>
            <a:headEnd/>
            <a:tailEnd/>
          </a:ln>
          <a:effectLst/>
        </p:spPr>
        <p:txBody>
          <a:bodyPr vert="horz" wrap="square" lIns="94222" tIns="47111" rIns="94222" bIns="47111" numCol="1" anchor="t" anchorCtr="0" compatLnSpc="1">
            <a:prstTxWarp prst="textNoShape">
              <a:avLst/>
            </a:prstTxWarp>
          </a:bodyPr>
          <a:lstStyle>
            <a:lvl1pPr algn="r">
              <a:defRPr sz="1200">
                <a:latin typeface="Constantia" pitchFamily="18" charset="0"/>
              </a:defRPr>
            </a:lvl1pPr>
          </a:lstStyle>
          <a:p>
            <a:pPr>
              <a:defRPr/>
            </a:pPr>
            <a:fld id="{70551ED7-8E95-493E-8C09-4323A353DDCE}" type="datetimeFigureOut">
              <a:rPr lang="en-US"/>
              <a:pPr>
                <a:defRPr/>
              </a:pPr>
              <a:t>2/1/2015</a:t>
            </a:fld>
            <a:endParaRPr lang="en-US" dirty="0"/>
          </a:p>
        </p:txBody>
      </p:sp>
      <p:sp>
        <p:nvSpPr>
          <p:cNvPr id="31748" name="Rectangle 4"/>
          <p:cNvSpPr>
            <a:spLocks noGrp="1" noRot="1" noChangeAspect="1" noChangeArrowheads="1" noTextEdit="1"/>
          </p:cNvSpPr>
          <p:nvPr>
            <p:ph type="sldImg" idx="2"/>
          </p:nvPr>
        </p:nvSpPr>
        <p:spPr bwMode="auto">
          <a:xfrm>
            <a:off x="1203325" y="703263"/>
            <a:ext cx="4695825" cy="3521075"/>
          </a:xfrm>
          <a:prstGeom prst="rect">
            <a:avLst/>
          </a:prstGeom>
          <a:noFill/>
          <a:ln w="9525">
            <a:solidFill>
              <a:srgbClr val="000000"/>
            </a:solidFill>
            <a:miter lim="800000"/>
            <a:headEnd/>
            <a:tailEnd/>
          </a:ln>
        </p:spPr>
      </p:sp>
      <p:sp>
        <p:nvSpPr>
          <p:cNvPr id="33797" name="Rectangle 5"/>
          <p:cNvSpPr>
            <a:spLocks noGrp="1" noChangeArrowheads="1"/>
          </p:cNvSpPr>
          <p:nvPr>
            <p:ph type="body" sz="quarter" idx="3"/>
          </p:nvPr>
        </p:nvSpPr>
        <p:spPr bwMode="auto">
          <a:xfrm>
            <a:off x="710248" y="4459526"/>
            <a:ext cx="5681980" cy="4224814"/>
          </a:xfrm>
          <a:prstGeom prst="rect">
            <a:avLst/>
          </a:prstGeom>
          <a:noFill/>
          <a:ln w="9525">
            <a:noFill/>
            <a:miter lim="800000"/>
            <a:headEnd/>
            <a:tailEnd/>
          </a:ln>
          <a:effectLst/>
        </p:spPr>
        <p:txBody>
          <a:bodyPr vert="horz" wrap="square" lIns="94222" tIns="47111" rIns="94222" bIns="4711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3798" name="Rectangle 6"/>
          <p:cNvSpPr>
            <a:spLocks noGrp="1" noChangeArrowheads="1"/>
          </p:cNvSpPr>
          <p:nvPr>
            <p:ph type="ftr" sz="quarter" idx="4"/>
          </p:nvPr>
        </p:nvSpPr>
        <p:spPr bwMode="auto">
          <a:xfrm>
            <a:off x="0" y="8917465"/>
            <a:ext cx="3077212" cy="469424"/>
          </a:xfrm>
          <a:prstGeom prst="rect">
            <a:avLst/>
          </a:prstGeom>
          <a:noFill/>
          <a:ln w="9525">
            <a:noFill/>
            <a:miter lim="800000"/>
            <a:headEnd/>
            <a:tailEnd/>
          </a:ln>
          <a:effectLst/>
        </p:spPr>
        <p:txBody>
          <a:bodyPr vert="horz" wrap="square" lIns="94222" tIns="47111" rIns="94222" bIns="47111" numCol="1" anchor="b" anchorCtr="0" compatLnSpc="1">
            <a:prstTxWarp prst="textNoShape">
              <a:avLst/>
            </a:prstTxWarp>
          </a:bodyPr>
          <a:lstStyle>
            <a:lvl1pPr>
              <a:defRPr sz="1200">
                <a:latin typeface="Constantia" pitchFamily="18" charset="0"/>
              </a:defRPr>
            </a:lvl1pPr>
          </a:lstStyle>
          <a:p>
            <a:pPr>
              <a:defRPr/>
            </a:pPr>
            <a:endParaRPr lang="en-US" dirty="0"/>
          </a:p>
        </p:txBody>
      </p:sp>
      <p:sp>
        <p:nvSpPr>
          <p:cNvPr id="33799" name="Rectangle 7"/>
          <p:cNvSpPr>
            <a:spLocks noGrp="1" noChangeArrowheads="1"/>
          </p:cNvSpPr>
          <p:nvPr>
            <p:ph type="sldNum" sz="quarter" idx="5"/>
          </p:nvPr>
        </p:nvSpPr>
        <p:spPr bwMode="auto">
          <a:xfrm>
            <a:off x="4023679" y="8917465"/>
            <a:ext cx="3077212" cy="469424"/>
          </a:xfrm>
          <a:prstGeom prst="rect">
            <a:avLst/>
          </a:prstGeom>
          <a:noFill/>
          <a:ln w="9525">
            <a:noFill/>
            <a:miter lim="800000"/>
            <a:headEnd/>
            <a:tailEnd/>
          </a:ln>
          <a:effectLst/>
        </p:spPr>
        <p:txBody>
          <a:bodyPr vert="horz" wrap="square" lIns="94222" tIns="47111" rIns="94222" bIns="47111" numCol="1" anchor="b" anchorCtr="0" compatLnSpc="1">
            <a:prstTxWarp prst="textNoShape">
              <a:avLst/>
            </a:prstTxWarp>
          </a:bodyPr>
          <a:lstStyle>
            <a:lvl1pPr algn="r">
              <a:defRPr sz="1200">
                <a:latin typeface="Constantia" pitchFamily="18" charset="0"/>
              </a:defRPr>
            </a:lvl1pPr>
          </a:lstStyle>
          <a:p>
            <a:pPr>
              <a:defRPr/>
            </a:pPr>
            <a:fld id="{3B92A2E5-C421-4EF2-873B-13A8E605CB1C}" type="slidenum">
              <a:rPr lang="en-US"/>
              <a:pPr>
                <a:defRPr/>
              </a:pPr>
              <a:t>‹#›</a:t>
            </a:fld>
            <a:endParaRPr lang="en-US" dirty="0"/>
          </a:p>
        </p:txBody>
      </p:sp>
    </p:spTree>
    <p:extLst>
      <p:ext uri="{BB962C8B-B14F-4D97-AF65-F5344CB8AC3E}">
        <p14:creationId xmlns:p14="http://schemas.microsoft.com/office/powerpoint/2010/main" val="36721404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92A2E5-C421-4EF2-873B-13A8E605CB1C}" type="slidenum">
              <a:rPr lang="en-US" smtClean="0"/>
              <a:pPr>
                <a:defRPr/>
              </a:pPr>
              <a:t>1</a:t>
            </a:fld>
            <a:endParaRPr lang="en-US" dirty="0"/>
          </a:p>
        </p:txBody>
      </p:sp>
    </p:spTree>
    <p:extLst>
      <p:ext uri="{BB962C8B-B14F-4D97-AF65-F5344CB8AC3E}">
        <p14:creationId xmlns:p14="http://schemas.microsoft.com/office/powerpoint/2010/main" val="2250005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Ultimately the public decides</a:t>
            </a:r>
            <a:endParaRPr lang="en-US" dirty="0"/>
          </a:p>
        </p:txBody>
      </p:sp>
      <p:sp>
        <p:nvSpPr>
          <p:cNvPr id="4" name="Slide Number Placeholder 3"/>
          <p:cNvSpPr>
            <a:spLocks noGrp="1"/>
          </p:cNvSpPr>
          <p:nvPr>
            <p:ph type="sldNum" sz="quarter" idx="10"/>
          </p:nvPr>
        </p:nvSpPr>
        <p:spPr/>
        <p:txBody>
          <a:bodyPr/>
          <a:lstStyle/>
          <a:p>
            <a:pPr>
              <a:defRPr/>
            </a:pPr>
            <a:fld id="{3B92A2E5-C421-4EF2-873B-13A8E605CB1C}" type="slidenum">
              <a:rPr lang="en-US" smtClean="0"/>
              <a:pPr>
                <a:defRPr/>
              </a:pPr>
              <a:t>2</a:t>
            </a:fld>
            <a:endParaRPr lang="en-US" dirty="0"/>
          </a:p>
        </p:txBody>
      </p:sp>
    </p:spTree>
    <p:extLst>
      <p:ext uri="{BB962C8B-B14F-4D97-AF65-F5344CB8AC3E}">
        <p14:creationId xmlns:p14="http://schemas.microsoft.com/office/powerpoint/2010/main" val="21639165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Depends on individual agencies circumstances</a:t>
            </a:r>
          </a:p>
          <a:p>
            <a:r>
              <a:rPr lang="en-US" dirty="0" smtClean="0"/>
              <a:t>Many forms of Shared</a:t>
            </a:r>
            <a:r>
              <a:rPr lang="en-US" baseline="0" dirty="0" smtClean="0"/>
              <a:t> Service Agreements – Operations – Services such as Apparatus Maintenance; Equipment Maintenance; Support Services (Prevention, Admin HR, Finance/Budget)</a:t>
            </a:r>
          </a:p>
          <a:p>
            <a:r>
              <a:rPr lang="en-US" baseline="0" dirty="0" smtClean="0"/>
              <a:t>Public/Private – CSA 17 EMS</a:t>
            </a:r>
            <a:endParaRPr lang="en-US" dirty="0"/>
          </a:p>
        </p:txBody>
      </p:sp>
      <p:sp>
        <p:nvSpPr>
          <p:cNvPr id="4" name="Slide Number Placeholder 3"/>
          <p:cNvSpPr>
            <a:spLocks noGrp="1"/>
          </p:cNvSpPr>
          <p:nvPr>
            <p:ph type="sldNum" sz="quarter" idx="10"/>
          </p:nvPr>
        </p:nvSpPr>
        <p:spPr/>
        <p:txBody>
          <a:bodyPr/>
          <a:lstStyle/>
          <a:p>
            <a:pPr>
              <a:defRPr/>
            </a:pPr>
            <a:fld id="{3B92A2E5-C421-4EF2-873B-13A8E605CB1C}" type="slidenum">
              <a:rPr lang="en-US" smtClean="0"/>
              <a:pPr>
                <a:defRPr/>
              </a:pPr>
              <a:t>3</a:t>
            </a:fld>
            <a:endParaRPr lang="en-US" dirty="0"/>
          </a:p>
        </p:txBody>
      </p:sp>
    </p:spTree>
    <p:extLst>
      <p:ext uri="{BB962C8B-B14F-4D97-AF65-F5344CB8AC3E}">
        <p14:creationId xmlns:p14="http://schemas.microsoft.com/office/powerpoint/2010/main" val="5658032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need has to be communicated</a:t>
            </a:r>
          </a:p>
          <a:p>
            <a:r>
              <a:rPr lang="en-US" dirty="0" smtClean="0"/>
              <a:t>Benefits – What’s in it for me?</a:t>
            </a:r>
          </a:p>
          <a:p>
            <a:r>
              <a:rPr lang="en-US" dirty="0" smtClean="0"/>
              <a:t>LEGAL</a:t>
            </a:r>
          </a:p>
          <a:p>
            <a:r>
              <a:rPr lang="en-US" dirty="0" smtClean="0"/>
              <a:t>Workers Compensation</a:t>
            </a:r>
          </a:p>
          <a:p>
            <a:r>
              <a:rPr lang="en-US" dirty="0" smtClean="0"/>
              <a:t>Comprehensive Liability Insurance</a:t>
            </a:r>
          </a:p>
          <a:p>
            <a:r>
              <a:rPr lang="en-US" dirty="0" smtClean="0"/>
              <a:t>Contract</a:t>
            </a:r>
          </a:p>
          <a:p>
            <a:r>
              <a:rPr lang="en-US" dirty="0" smtClean="0"/>
              <a:t>Indemnification (hold harmless)</a:t>
            </a:r>
          </a:p>
          <a:p>
            <a:r>
              <a:rPr lang="en-US" dirty="0" smtClean="0"/>
              <a:t>60 Days “Opt Out Clause”</a:t>
            </a:r>
          </a:p>
          <a:p>
            <a:r>
              <a:rPr lang="en-US" dirty="0" smtClean="0"/>
              <a:t>FINANCIAL</a:t>
            </a:r>
          </a:p>
          <a:p>
            <a:r>
              <a:rPr lang="en-US" dirty="0" smtClean="0"/>
              <a:t>At or below other reasonable options</a:t>
            </a:r>
          </a:p>
          <a:p>
            <a:r>
              <a:rPr lang="en-US" dirty="0" smtClean="0"/>
              <a:t>OPERATIONAL</a:t>
            </a:r>
          </a:p>
          <a:p>
            <a:r>
              <a:rPr lang="en-US" dirty="0" smtClean="0"/>
              <a:t>Improve operational efficiencies and effectiveness</a:t>
            </a:r>
          </a:p>
          <a:p>
            <a:r>
              <a:rPr lang="en-US" dirty="0" smtClean="0"/>
              <a:t>POLITICAL</a:t>
            </a:r>
          </a:p>
          <a:p>
            <a:r>
              <a:rPr lang="en-US" dirty="0" smtClean="0"/>
              <a:t>Maintain control</a:t>
            </a:r>
          </a:p>
          <a:p>
            <a:r>
              <a:rPr lang="en-US" dirty="0" smtClean="0"/>
              <a:t>Own Fire Dept</a:t>
            </a:r>
          </a:p>
          <a:p>
            <a:r>
              <a:rPr lang="en-US" dirty="0" smtClean="0"/>
              <a:t>Increase Efficiencies </a:t>
            </a:r>
            <a:endParaRPr lang="en-US" dirty="0"/>
          </a:p>
        </p:txBody>
      </p:sp>
      <p:sp>
        <p:nvSpPr>
          <p:cNvPr id="4" name="Slide Number Placeholder 3"/>
          <p:cNvSpPr>
            <a:spLocks noGrp="1"/>
          </p:cNvSpPr>
          <p:nvPr>
            <p:ph type="sldNum" sz="quarter" idx="10"/>
          </p:nvPr>
        </p:nvSpPr>
        <p:spPr/>
        <p:txBody>
          <a:bodyPr/>
          <a:lstStyle/>
          <a:p>
            <a:pPr>
              <a:defRPr/>
            </a:pPr>
            <a:fld id="{3B92A2E5-C421-4EF2-873B-13A8E605CB1C}" type="slidenum">
              <a:rPr lang="en-US" smtClean="0"/>
              <a:pPr>
                <a:defRPr/>
              </a:pPr>
              <a:t>4</a:t>
            </a:fld>
            <a:endParaRPr lang="en-US" dirty="0"/>
          </a:p>
        </p:txBody>
      </p:sp>
    </p:spTree>
    <p:extLst>
      <p:ext uri="{BB962C8B-B14F-4D97-AF65-F5344CB8AC3E}">
        <p14:creationId xmlns:p14="http://schemas.microsoft.com/office/powerpoint/2010/main" val="30415773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Look</a:t>
            </a:r>
            <a:r>
              <a:rPr lang="en-US" baseline="0" dirty="0" smtClean="0"/>
              <a:t> out to the future. Is the current model sustainable in the long run?</a:t>
            </a:r>
          </a:p>
          <a:p>
            <a:r>
              <a:rPr lang="en-US" baseline="0" dirty="0" smtClean="0"/>
              <a:t>Provide direction</a:t>
            </a:r>
          </a:p>
          <a:p>
            <a:r>
              <a:rPr lang="en-US" baseline="0" dirty="0" smtClean="0"/>
              <a:t>Work with your staff, consultants – develop a plan</a:t>
            </a:r>
          </a:p>
          <a:p>
            <a:r>
              <a:rPr lang="en-US" baseline="0" dirty="0" smtClean="0"/>
              <a:t>Make sure all the key stakeholders are in the discussion and development of the plan</a:t>
            </a:r>
          </a:p>
          <a:p>
            <a:r>
              <a:rPr lang="en-US" baseline="0" dirty="0" smtClean="0"/>
              <a:t>Be the champion of the plan to the public – Communicate</a:t>
            </a:r>
          </a:p>
          <a:p>
            <a:r>
              <a:rPr lang="en-US" baseline="0" dirty="0" smtClean="0"/>
              <a:t>You can never answer every question. No such thing as perfect. Move forward and support as it evolves to address issues not anticipated</a:t>
            </a:r>
          </a:p>
          <a:p>
            <a:endParaRPr lang="en-US" dirty="0"/>
          </a:p>
        </p:txBody>
      </p:sp>
      <p:sp>
        <p:nvSpPr>
          <p:cNvPr id="4" name="Slide Number Placeholder 3"/>
          <p:cNvSpPr>
            <a:spLocks noGrp="1"/>
          </p:cNvSpPr>
          <p:nvPr>
            <p:ph type="sldNum" sz="quarter" idx="10"/>
          </p:nvPr>
        </p:nvSpPr>
        <p:spPr/>
        <p:txBody>
          <a:bodyPr/>
          <a:lstStyle/>
          <a:p>
            <a:pPr>
              <a:defRPr/>
            </a:pPr>
            <a:fld id="{3B92A2E5-C421-4EF2-873B-13A8E605CB1C}" type="slidenum">
              <a:rPr lang="en-US" smtClean="0"/>
              <a:pPr>
                <a:defRPr/>
              </a:pPr>
              <a:t>5</a:t>
            </a:fld>
            <a:endParaRPr lang="en-US" dirty="0"/>
          </a:p>
        </p:txBody>
      </p:sp>
    </p:spTree>
    <p:extLst>
      <p:ext uri="{BB962C8B-B14F-4D97-AF65-F5344CB8AC3E}">
        <p14:creationId xmlns:p14="http://schemas.microsoft.com/office/powerpoint/2010/main" val="5308522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92A2E5-C421-4EF2-873B-13A8E605CB1C}" type="slidenum">
              <a:rPr lang="en-US" smtClean="0"/>
              <a:pPr>
                <a:defRPr/>
              </a:pPr>
              <a:t>6</a:t>
            </a:fld>
            <a:endParaRPr lang="en-US" dirty="0"/>
          </a:p>
        </p:txBody>
      </p:sp>
    </p:spTree>
    <p:extLst>
      <p:ext uri="{BB962C8B-B14F-4D97-AF65-F5344CB8AC3E}">
        <p14:creationId xmlns:p14="http://schemas.microsoft.com/office/powerpoint/2010/main" val="203864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92A2E5-C421-4EF2-873B-13A8E605CB1C}" type="slidenum">
              <a:rPr lang="en-US" smtClean="0"/>
              <a:pPr>
                <a:defRPr/>
              </a:pPr>
              <a:t>7</a:t>
            </a:fld>
            <a:endParaRPr lang="en-US" dirty="0"/>
          </a:p>
        </p:txBody>
      </p:sp>
    </p:spTree>
    <p:extLst>
      <p:ext uri="{BB962C8B-B14F-4D97-AF65-F5344CB8AC3E}">
        <p14:creationId xmlns:p14="http://schemas.microsoft.com/office/powerpoint/2010/main" val="35144115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92A2E5-C421-4EF2-873B-13A8E605CB1C}" type="slidenum">
              <a:rPr lang="en-US" smtClean="0"/>
              <a:pPr>
                <a:defRPr/>
              </a:pPr>
              <a:t>8</a:t>
            </a:fld>
            <a:endParaRPr lang="en-US" dirty="0"/>
          </a:p>
        </p:txBody>
      </p:sp>
    </p:spTree>
    <p:extLst>
      <p:ext uri="{BB962C8B-B14F-4D97-AF65-F5344CB8AC3E}">
        <p14:creationId xmlns:p14="http://schemas.microsoft.com/office/powerpoint/2010/main" val="33998078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9"/>
          <p:cNvSpPr>
            <a:spLocks noGrp="1"/>
          </p:cNvSpPr>
          <p:nvPr>
            <p:ph type="dt" sz="half" idx="10"/>
          </p:nvPr>
        </p:nvSpPr>
        <p:spPr/>
        <p:txBody>
          <a:bodyPr/>
          <a:lstStyle>
            <a:lvl1pPr>
              <a:defRPr/>
            </a:lvl1pPr>
          </a:lstStyle>
          <a:p>
            <a:pPr>
              <a:defRPr/>
            </a:pPr>
            <a:fld id="{C711E109-1FA8-4F1B-91BE-20C172D00D3E}" type="datetimeFigureOut">
              <a:rPr lang="en-US"/>
              <a:pPr>
                <a:defRPr/>
              </a:pPr>
              <a:t>2/1/2015</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7A75D1B6-4F32-430B-8E7E-C8DA4E5FE190}"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15C7E65D-1511-4737-8F0E-66ECE82807D7}" type="datetimeFigureOut">
              <a:rPr lang="en-US"/>
              <a:pPr>
                <a:defRPr/>
              </a:pPr>
              <a:t>2/1/2015</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48FB93D9-E1C1-417A-9572-E25605768056}"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8A546297-A24D-4419-B12D-0748D7A77F1F}" type="datetimeFigureOut">
              <a:rPr lang="en-US"/>
              <a:pPr>
                <a:defRPr/>
              </a:pPr>
              <a:t>2/1/2015</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3376719E-9559-4537-8999-AEF6D6E86AB3}"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AD92EF5F-5E68-4FF5-9F9A-38DDC0042A6D}" type="datetimeFigureOut">
              <a:rPr lang="en-US"/>
              <a:pPr>
                <a:defRPr/>
              </a:pPr>
              <a:t>2/1/2015</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41CA63F8-F58F-4699-9D69-FFA76649388B}"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9"/>
          <p:cNvSpPr>
            <a:spLocks noGrp="1"/>
          </p:cNvSpPr>
          <p:nvPr>
            <p:ph type="dt" sz="half" idx="10"/>
          </p:nvPr>
        </p:nvSpPr>
        <p:spPr/>
        <p:txBody>
          <a:bodyPr/>
          <a:lstStyle>
            <a:lvl1pPr>
              <a:defRPr/>
            </a:lvl1pPr>
          </a:lstStyle>
          <a:p>
            <a:pPr>
              <a:defRPr/>
            </a:pPr>
            <a:fld id="{B8AF1EE4-95C3-40FC-891F-0108E016A6B8}" type="datetimeFigureOut">
              <a:rPr lang="en-US"/>
              <a:pPr>
                <a:defRPr/>
              </a:pPr>
              <a:t>2/1/2015</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4AF6F5DF-DE5D-4CE5-BA40-534581673EE3}"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2A9709BD-297A-47BF-B017-B1B74A287437}" type="datetimeFigureOut">
              <a:rPr lang="en-US"/>
              <a:pPr>
                <a:defRPr/>
              </a:pPr>
              <a:t>2/1/2015</a:t>
            </a:fld>
            <a:endParaRPr lang="en-US" dirty="0"/>
          </a:p>
        </p:txBody>
      </p:sp>
      <p:sp>
        <p:nvSpPr>
          <p:cNvPr id="6" name="Footer Placeholder 21"/>
          <p:cNvSpPr>
            <a:spLocks noGrp="1"/>
          </p:cNvSpPr>
          <p:nvPr>
            <p:ph type="ftr" sz="quarter" idx="11"/>
          </p:nvPr>
        </p:nvSpPr>
        <p:spPr/>
        <p:txBody>
          <a:bodyPr/>
          <a:lstStyle>
            <a:lvl1pPr>
              <a:defRPr/>
            </a:lvl1pPr>
          </a:lstStyle>
          <a:p>
            <a:pPr>
              <a:defRPr/>
            </a:pPr>
            <a:endParaRPr lang="en-US" dirty="0"/>
          </a:p>
        </p:txBody>
      </p:sp>
      <p:sp>
        <p:nvSpPr>
          <p:cNvPr id="7" name="Slide Number Placeholder 17"/>
          <p:cNvSpPr>
            <a:spLocks noGrp="1"/>
          </p:cNvSpPr>
          <p:nvPr>
            <p:ph type="sldNum" sz="quarter" idx="12"/>
          </p:nvPr>
        </p:nvSpPr>
        <p:spPr/>
        <p:txBody>
          <a:bodyPr/>
          <a:lstStyle>
            <a:lvl1pPr>
              <a:defRPr/>
            </a:lvl1pPr>
          </a:lstStyle>
          <a:p>
            <a:pPr>
              <a:defRPr/>
            </a:pPr>
            <a:fld id="{3D478D27-5BE3-4816-9F07-1526D2CB7DD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CE1C4B5B-F536-4997-8B87-E0D12006DB46}" type="datetimeFigureOut">
              <a:rPr lang="en-US"/>
              <a:pPr>
                <a:defRPr/>
              </a:pPr>
              <a:t>2/1/2015</a:t>
            </a:fld>
            <a:endParaRPr lang="en-US" dirty="0"/>
          </a:p>
        </p:txBody>
      </p:sp>
      <p:sp>
        <p:nvSpPr>
          <p:cNvPr id="8" name="Footer Placeholder 21"/>
          <p:cNvSpPr>
            <a:spLocks noGrp="1"/>
          </p:cNvSpPr>
          <p:nvPr>
            <p:ph type="ftr" sz="quarter" idx="11"/>
          </p:nvPr>
        </p:nvSpPr>
        <p:spPr/>
        <p:txBody>
          <a:bodyPr/>
          <a:lstStyle>
            <a:lvl1pPr>
              <a:defRPr/>
            </a:lvl1pPr>
          </a:lstStyle>
          <a:p>
            <a:pPr>
              <a:defRPr/>
            </a:pPr>
            <a:endParaRPr lang="en-US" dirty="0"/>
          </a:p>
        </p:txBody>
      </p:sp>
      <p:sp>
        <p:nvSpPr>
          <p:cNvPr id="9" name="Slide Number Placeholder 17"/>
          <p:cNvSpPr>
            <a:spLocks noGrp="1"/>
          </p:cNvSpPr>
          <p:nvPr>
            <p:ph type="sldNum" sz="quarter" idx="12"/>
          </p:nvPr>
        </p:nvSpPr>
        <p:spPr/>
        <p:txBody>
          <a:bodyPr/>
          <a:lstStyle>
            <a:lvl1pPr>
              <a:defRPr/>
            </a:lvl1pPr>
          </a:lstStyle>
          <a:p>
            <a:pPr>
              <a:defRPr/>
            </a:pPr>
            <a:fld id="{F8F5D1B1-4BF7-415D-9F27-E8CF8F5B9D64}"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16CD826B-B890-4112-840A-51A0DFF6F77F}" type="datetimeFigureOut">
              <a:rPr lang="en-US"/>
              <a:pPr>
                <a:defRPr/>
              </a:pPr>
              <a:t>2/1/2015</a:t>
            </a:fld>
            <a:endParaRPr lang="en-US" dirty="0"/>
          </a:p>
        </p:txBody>
      </p:sp>
      <p:sp>
        <p:nvSpPr>
          <p:cNvPr id="4" name="Footer Placeholder 21"/>
          <p:cNvSpPr>
            <a:spLocks noGrp="1"/>
          </p:cNvSpPr>
          <p:nvPr>
            <p:ph type="ftr" sz="quarter" idx="11"/>
          </p:nvPr>
        </p:nvSpPr>
        <p:spPr/>
        <p:txBody>
          <a:bodyPr/>
          <a:lstStyle>
            <a:lvl1pPr>
              <a:defRPr/>
            </a:lvl1pPr>
          </a:lstStyle>
          <a:p>
            <a:pPr>
              <a:defRPr/>
            </a:pPr>
            <a:endParaRPr lang="en-US" dirty="0"/>
          </a:p>
        </p:txBody>
      </p:sp>
      <p:sp>
        <p:nvSpPr>
          <p:cNvPr id="5" name="Slide Number Placeholder 17"/>
          <p:cNvSpPr>
            <a:spLocks noGrp="1"/>
          </p:cNvSpPr>
          <p:nvPr>
            <p:ph type="sldNum" sz="quarter" idx="12"/>
          </p:nvPr>
        </p:nvSpPr>
        <p:spPr/>
        <p:txBody>
          <a:bodyPr/>
          <a:lstStyle>
            <a:lvl1pPr>
              <a:defRPr/>
            </a:lvl1pPr>
          </a:lstStyle>
          <a:p>
            <a:pPr>
              <a:defRPr/>
            </a:pPr>
            <a:fld id="{B91CC438-F03F-4E39-AB70-2A96225E1283}"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A750CEEC-0A7A-4772-A9F9-14E6C7BA746C}" type="datetimeFigureOut">
              <a:rPr lang="en-US"/>
              <a:pPr>
                <a:defRPr/>
              </a:pPr>
              <a:t>2/1/2015</a:t>
            </a:fld>
            <a:endParaRPr lang="en-US" dirty="0"/>
          </a:p>
        </p:txBody>
      </p:sp>
      <p:sp>
        <p:nvSpPr>
          <p:cNvPr id="3" name="Footer Placeholder 21"/>
          <p:cNvSpPr>
            <a:spLocks noGrp="1"/>
          </p:cNvSpPr>
          <p:nvPr>
            <p:ph type="ftr" sz="quarter" idx="11"/>
          </p:nvPr>
        </p:nvSpPr>
        <p:spPr/>
        <p:txBody>
          <a:bodyPr/>
          <a:lstStyle>
            <a:lvl1pPr>
              <a:defRPr/>
            </a:lvl1pPr>
          </a:lstStyle>
          <a:p>
            <a:pPr>
              <a:defRPr/>
            </a:pPr>
            <a:endParaRPr lang="en-US" dirty="0"/>
          </a:p>
        </p:txBody>
      </p:sp>
      <p:sp>
        <p:nvSpPr>
          <p:cNvPr id="4" name="Slide Number Placeholder 17"/>
          <p:cNvSpPr>
            <a:spLocks noGrp="1"/>
          </p:cNvSpPr>
          <p:nvPr>
            <p:ph type="sldNum" sz="quarter" idx="12"/>
          </p:nvPr>
        </p:nvSpPr>
        <p:spPr/>
        <p:txBody>
          <a:bodyPr/>
          <a:lstStyle>
            <a:lvl1pPr>
              <a:defRPr/>
            </a:lvl1pPr>
          </a:lstStyle>
          <a:p>
            <a:pPr>
              <a:defRPr/>
            </a:pPr>
            <a:fld id="{D49214A3-9183-475E-919B-7F99444A7EF5}"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6CAE5DD9-3D10-418F-B656-0E446CB13959}" type="datetimeFigureOut">
              <a:rPr lang="en-US"/>
              <a:pPr>
                <a:defRPr/>
              </a:pPr>
              <a:t>2/1/2015</a:t>
            </a:fld>
            <a:endParaRPr lang="en-US" dirty="0"/>
          </a:p>
        </p:txBody>
      </p:sp>
      <p:sp>
        <p:nvSpPr>
          <p:cNvPr id="6" name="Footer Placeholder 21"/>
          <p:cNvSpPr>
            <a:spLocks noGrp="1"/>
          </p:cNvSpPr>
          <p:nvPr>
            <p:ph type="ftr" sz="quarter" idx="11"/>
          </p:nvPr>
        </p:nvSpPr>
        <p:spPr/>
        <p:txBody>
          <a:bodyPr/>
          <a:lstStyle>
            <a:lvl1pPr>
              <a:defRPr/>
            </a:lvl1pPr>
          </a:lstStyle>
          <a:p>
            <a:pPr>
              <a:defRPr/>
            </a:pPr>
            <a:endParaRPr lang="en-US" dirty="0"/>
          </a:p>
        </p:txBody>
      </p:sp>
      <p:sp>
        <p:nvSpPr>
          <p:cNvPr id="7" name="Slide Number Placeholder 17"/>
          <p:cNvSpPr>
            <a:spLocks noGrp="1"/>
          </p:cNvSpPr>
          <p:nvPr>
            <p:ph type="sldNum" sz="quarter" idx="12"/>
          </p:nvPr>
        </p:nvSpPr>
        <p:spPr/>
        <p:txBody>
          <a:bodyPr/>
          <a:lstStyle>
            <a:lvl1pPr>
              <a:defRPr/>
            </a:lvl1pPr>
          </a:lstStyle>
          <a:p>
            <a:pPr>
              <a:defRPr/>
            </a:pPr>
            <a:fld id="{1DA4AB24-F3F7-4474-9283-18A653B9617D}"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15069D57-898A-46CC-B494-B1D0FDB5DD2D}" type="datetimeFigureOut">
              <a:rPr lang="en-US"/>
              <a:pPr>
                <a:defRPr/>
              </a:pPr>
              <a:t>2/1/2015</a:t>
            </a:fld>
            <a:endParaRPr lang="en-US" dirty="0"/>
          </a:p>
        </p:txBody>
      </p:sp>
      <p:sp>
        <p:nvSpPr>
          <p:cNvPr id="10" name="Footer Placeholder 5"/>
          <p:cNvSpPr>
            <a:spLocks noGrp="1"/>
          </p:cNvSpPr>
          <p:nvPr>
            <p:ph type="ftr" sz="quarter" idx="11"/>
          </p:nvPr>
        </p:nvSpPr>
        <p:spPr/>
        <p:txBody>
          <a:bodyPr/>
          <a:lstStyle>
            <a:lvl1pPr>
              <a:defRPr/>
            </a:lvl1pPr>
          </a:lstStyle>
          <a:p>
            <a:pPr>
              <a:defRPr/>
            </a:pPr>
            <a:endParaRPr lang="en-US" dirty="0"/>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3942D108-A13E-4FB7-989C-6033C0C4871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82CF6A72-14DC-4510-B622-C9D3968E2767}" type="datetimeFigureOut">
              <a:rPr lang="en-US"/>
              <a:pPr>
                <a:defRPr/>
              </a:pPr>
              <a:t>2/1/2015</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7D19D74A-7D26-4741-8BBC-F1621F0C25C6}" type="slidenum">
              <a:rPr lang="en-US"/>
              <a:pPr>
                <a:defRPr/>
              </a:pPr>
              <a:t>‹#›</a:t>
            </a:fld>
            <a:endParaRPr lang="en-US" dirty="0"/>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grpSp>
    </p:spTree>
  </p:cSld>
  <p:clrMap bg1="dk1" tx1="lt1" bg2="dk2" tx2="lt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6" r:id="rId9"/>
    <p:sldLayoutId id="2147483754" r:id="rId10"/>
    <p:sldLayoutId id="2147483755"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11325" y="9524"/>
            <a:ext cx="7237094" cy="5334001"/>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0000"/>
          </a:bodyPr>
          <a:lstStyle/>
          <a:p>
            <a:pPr algn="ctr" eaLnBrk="1" fontAlgn="auto" hangingPunct="1">
              <a:spcAft>
                <a:spcPts val="0"/>
              </a:spcAft>
              <a:defRPr/>
            </a:pPr>
            <a:r>
              <a:rPr lang="en-US" dirty="0" smtClean="0"/>
              <a:t/>
            </a:r>
            <a:br>
              <a:rPr lang="en-US" dirty="0" smtClean="0"/>
            </a:br>
            <a:r>
              <a:rPr lang="en-US" dirty="0"/>
              <a:t/>
            </a:r>
            <a:br>
              <a:rPr lang="en-US" dirty="0"/>
            </a:br>
            <a:r>
              <a:rPr lang="en-US" dirty="0" smtClean="0"/>
              <a:t/>
            </a:r>
            <a:br>
              <a:rPr lang="en-US" dirty="0" smtClean="0"/>
            </a:br>
            <a:r>
              <a:rPr lang="en-US" sz="5300" dirty="0" smtClean="0"/>
              <a:t>San Diego LAFCO Workshop</a:t>
            </a:r>
            <a:br>
              <a:rPr lang="en-US" sz="5300" dirty="0" smtClean="0"/>
            </a:br>
            <a:r>
              <a:rPr lang="en-US" sz="5300" dirty="0" smtClean="0"/>
              <a:t/>
            </a:r>
            <a:br>
              <a:rPr lang="en-US" sz="5300" dirty="0" smtClean="0"/>
            </a:br>
            <a:r>
              <a:rPr lang="en-US" sz="5300" dirty="0" smtClean="0"/>
              <a:t>Local Fire Protection and Emergency Medical Service Issues</a:t>
            </a:r>
            <a:r>
              <a:rPr lang="en-US" dirty="0" smtClean="0"/>
              <a:t/>
            </a:r>
            <a:br>
              <a:rPr lang="en-US" dirty="0" smtClean="0"/>
            </a:br>
            <a:r>
              <a:rPr lang="en-US" dirty="0"/>
              <a:t/>
            </a:r>
            <a:br>
              <a:rPr lang="en-US" dirty="0"/>
            </a:br>
            <a:endParaRPr lang="en-US" sz="3600" dirty="0"/>
          </a:p>
        </p:txBody>
      </p:sp>
      <p:sp>
        <p:nvSpPr>
          <p:cNvPr id="3075" name="Subtitle 2"/>
          <p:cNvSpPr>
            <a:spLocks noGrp="1"/>
          </p:cNvSpPr>
          <p:nvPr>
            <p:ph type="subTitle" idx="1"/>
          </p:nvPr>
        </p:nvSpPr>
        <p:spPr>
          <a:xfrm>
            <a:off x="1685925" y="5837238"/>
            <a:ext cx="7467600" cy="1676400"/>
          </a:xfrm>
        </p:spPr>
        <p:txBody>
          <a:bodyPr/>
          <a:lstStyle/>
          <a:p>
            <a:pPr marR="0" algn="ctr" eaLnBrk="1" hangingPunct="1"/>
            <a:r>
              <a:rPr lang="en-US" sz="2400" dirty="0" smtClean="0"/>
              <a:t>Presenter</a:t>
            </a:r>
          </a:p>
          <a:p>
            <a:pPr marR="0" algn="ctr" eaLnBrk="1" hangingPunct="1"/>
            <a:r>
              <a:rPr lang="en-US" sz="2400" dirty="0" smtClean="0"/>
              <a:t>David Ott – City of Solana Beach City Manager</a:t>
            </a:r>
          </a:p>
        </p:txBody>
      </p:sp>
      <p:grpSp>
        <p:nvGrpSpPr>
          <p:cNvPr id="3076" name="Group 4"/>
          <p:cNvGrpSpPr>
            <a:grpSpLocks/>
          </p:cNvGrpSpPr>
          <p:nvPr/>
        </p:nvGrpSpPr>
        <p:grpSpPr bwMode="auto">
          <a:xfrm>
            <a:off x="0" y="9525"/>
            <a:ext cx="1676400" cy="6848475"/>
            <a:chOff x="0" y="0"/>
            <a:chExt cx="1056" cy="4314"/>
          </a:xfrm>
        </p:grpSpPr>
        <p:pic>
          <p:nvPicPr>
            <p:cNvPr id="3078" name="Picture 5" descr="CIMG8524"/>
            <p:cNvPicPr>
              <a:picLocks noChangeAspect="1" noChangeArrowheads="1"/>
            </p:cNvPicPr>
            <p:nvPr/>
          </p:nvPicPr>
          <p:blipFill>
            <a:blip r:embed="rId3" cstate="print"/>
            <a:srcRect l="25256" t="19650" r="24216" b="19313"/>
            <a:stretch>
              <a:fillRect/>
            </a:stretch>
          </p:blipFill>
          <p:spPr bwMode="auto">
            <a:xfrm>
              <a:off x="0" y="3360"/>
              <a:ext cx="1054" cy="954"/>
            </a:xfrm>
            <a:prstGeom prst="rect">
              <a:avLst/>
            </a:prstGeom>
            <a:noFill/>
            <a:ln w="9525">
              <a:solidFill>
                <a:srgbClr val="000000"/>
              </a:solidFill>
              <a:miter lim="800000"/>
              <a:headEnd/>
              <a:tailEnd/>
            </a:ln>
          </p:spPr>
        </p:pic>
        <p:pic>
          <p:nvPicPr>
            <p:cNvPr id="3079" name="Picture 6" descr="P1010077"/>
            <p:cNvPicPr>
              <a:picLocks noChangeAspect="1" noChangeArrowheads="1"/>
            </p:cNvPicPr>
            <p:nvPr/>
          </p:nvPicPr>
          <p:blipFill>
            <a:blip r:embed="rId4" cstate="print"/>
            <a:srcRect/>
            <a:stretch>
              <a:fillRect/>
            </a:stretch>
          </p:blipFill>
          <p:spPr bwMode="auto">
            <a:xfrm>
              <a:off x="0" y="2832"/>
              <a:ext cx="1056" cy="792"/>
            </a:xfrm>
            <a:prstGeom prst="rect">
              <a:avLst/>
            </a:prstGeom>
            <a:noFill/>
            <a:ln w="9525">
              <a:solidFill>
                <a:srgbClr val="000000"/>
              </a:solidFill>
              <a:miter lim="800000"/>
              <a:headEnd/>
              <a:tailEnd/>
            </a:ln>
          </p:spPr>
        </p:pic>
        <p:pic>
          <p:nvPicPr>
            <p:cNvPr id="3080" name="Picture 7" descr="DSC01154"/>
            <p:cNvPicPr>
              <a:picLocks noChangeAspect="1" noChangeArrowheads="1"/>
            </p:cNvPicPr>
            <p:nvPr/>
          </p:nvPicPr>
          <p:blipFill>
            <a:blip r:embed="rId5" cstate="print"/>
            <a:srcRect r="17184" b="14734"/>
            <a:stretch>
              <a:fillRect/>
            </a:stretch>
          </p:blipFill>
          <p:spPr bwMode="auto">
            <a:xfrm>
              <a:off x="0" y="2160"/>
              <a:ext cx="1056" cy="816"/>
            </a:xfrm>
            <a:prstGeom prst="rect">
              <a:avLst/>
            </a:prstGeom>
            <a:noFill/>
            <a:ln w="9525">
              <a:solidFill>
                <a:srgbClr val="000000"/>
              </a:solidFill>
              <a:miter lim="800000"/>
              <a:headEnd/>
              <a:tailEnd/>
            </a:ln>
          </p:spPr>
        </p:pic>
        <p:pic>
          <p:nvPicPr>
            <p:cNvPr id="3081" name="Picture 8" descr="P7217064"/>
            <p:cNvPicPr>
              <a:picLocks noChangeAspect="1" noChangeArrowheads="1"/>
            </p:cNvPicPr>
            <p:nvPr/>
          </p:nvPicPr>
          <p:blipFill>
            <a:blip r:embed="rId6" cstate="print"/>
            <a:srcRect/>
            <a:stretch>
              <a:fillRect/>
            </a:stretch>
          </p:blipFill>
          <p:spPr bwMode="auto">
            <a:xfrm>
              <a:off x="0" y="1488"/>
              <a:ext cx="1056" cy="792"/>
            </a:xfrm>
            <a:prstGeom prst="rect">
              <a:avLst/>
            </a:prstGeom>
            <a:noFill/>
            <a:ln w="9525">
              <a:solidFill>
                <a:srgbClr val="000000"/>
              </a:solidFill>
              <a:miter lim="800000"/>
              <a:headEnd/>
              <a:tailEnd/>
            </a:ln>
          </p:spPr>
        </p:pic>
        <p:pic>
          <p:nvPicPr>
            <p:cNvPr id="3082" name="Picture 9" descr="Sidonia Fire 024"/>
            <p:cNvPicPr>
              <a:picLocks noChangeAspect="1" noChangeArrowheads="1"/>
            </p:cNvPicPr>
            <p:nvPr/>
          </p:nvPicPr>
          <p:blipFill>
            <a:blip r:embed="rId7" cstate="print"/>
            <a:srcRect/>
            <a:stretch>
              <a:fillRect/>
            </a:stretch>
          </p:blipFill>
          <p:spPr bwMode="auto">
            <a:xfrm>
              <a:off x="0" y="0"/>
              <a:ext cx="1056" cy="792"/>
            </a:xfrm>
            <a:prstGeom prst="rect">
              <a:avLst/>
            </a:prstGeom>
            <a:noFill/>
            <a:ln w="9525">
              <a:solidFill>
                <a:srgbClr val="000000"/>
              </a:solidFill>
              <a:miter lim="800000"/>
              <a:headEnd/>
              <a:tailEnd/>
            </a:ln>
          </p:spPr>
        </p:pic>
        <p:pic>
          <p:nvPicPr>
            <p:cNvPr id="3083" name="Picture 10" descr="Drill3"/>
            <p:cNvPicPr>
              <a:picLocks noChangeAspect="1" noChangeArrowheads="1"/>
            </p:cNvPicPr>
            <p:nvPr/>
          </p:nvPicPr>
          <p:blipFill>
            <a:blip r:embed="rId8" cstate="print"/>
            <a:srcRect/>
            <a:stretch>
              <a:fillRect/>
            </a:stretch>
          </p:blipFill>
          <p:spPr bwMode="auto">
            <a:xfrm>
              <a:off x="0" y="768"/>
              <a:ext cx="1056" cy="792"/>
            </a:xfrm>
            <a:prstGeom prst="rect">
              <a:avLst/>
            </a:prstGeom>
            <a:noFill/>
            <a:ln w="9525">
              <a:solidFill>
                <a:srgbClr val="000000"/>
              </a:solidFill>
              <a:miter lim="800000"/>
              <a:headEnd/>
              <a:tailEnd/>
            </a:ln>
          </p:spPr>
        </p:pic>
      </p:gr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ontent Placeholder 2"/>
          <p:cNvSpPr>
            <a:spLocks noGrp="1"/>
          </p:cNvSpPr>
          <p:nvPr>
            <p:ph idx="1"/>
          </p:nvPr>
        </p:nvSpPr>
        <p:spPr>
          <a:xfrm>
            <a:off x="457200" y="2514600"/>
            <a:ext cx="8229600" cy="4191000"/>
          </a:xfrm>
        </p:spPr>
        <p:txBody>
          <a:bodyPr/>
          <a:lstStyle/>
          <a:p>
            <a:pPr eaLnBrk="1" hangingPunct="1"/>
            <a:r>
              <a:rPr lang="en-US" dirty="0" smtClean="0"/>
              <a:t>Agency </a:t>
            </a:r>
            <a:r>
              <a:rPr lang="en-US" smtClean="0"/>
              <a:t>Dependent </a:t>
            </a:r>
            <a:endParaRPr lang="en-US" dirty="0"/>
          </a:p>
          <a:p>
            <a:pPr eaLnBrk="1" hangingPunct="1"/>
            <a:r>
              <a:rPr lang="en-US" dirty="0" smtClean="0"/>
              <a:t>Revenue</a:t>
            </a:r>
          </a:p>
          <a:p>
            <a:pPr eaLnBrk="1" hangingPunct="1"/>
            <a:r>
              <a:rPr lang="en-US" dirty="0" smtClean="0"/>
              <a:t>Source and Sustainability of Revenues</a:t>
            </a:r>
          </a:p>
          <a:p>
            <a:pPr eaLnBrk="1" hangingPunct="1"/>
            <a:r>
              <a:rPr lang="en-US" dirty="0" smtClean="0"/>
              <a:t>Cost of Services – Today</a:t>
            </a:r>
            <a:r>
              <a:rPr lang="en-US" dirty="0"/>
              <a:t> </a:t>
            </a:r>
            <a:r>
              <a:rPr lang="en-US" dirty="0" smtClean="0"/>
              <a:t>&amp; Going Forward</a:t>
            </a:r>
          </a:p>
          <a:p>
            <a:pPr lvl="1" eaLnBrk="1" hangingPunct="1"/>
            <a:r>
              <a:rPr lang="en-US" dirty="0"/>
              <a:t>Employees</a:t>
            </a:r>
          </a:p>
          <a:p>
            <a:pPr lvl="1" eaLnBrk="1" hangingPunct="1"/>
            <a:r>
              <a:rPr lang="en-US" dirty="0"/>
              <a:t>Benefits</a:t>
            </a:r>
          </a:p>
          <a:p>
            <a:pPr lvl="1" eaLnBrk="1" hangingPunct="1"/>
            <a:r>
              <a:rPr lang="en-US" dirty="0"/>
              <a:t>Equipment and </a:t>
            </a:r>
            <a:r>
              <a:rPr lang="en-US" dirty="0" smtClean="0"/>
              <a:t>Infrastructure</a:t>
            </a:r>
            <a:endParaRPr lang="en-US" dirty="0"/>
          </a:p>
          <a:p>
            <a:pPr eaLnBrk="1" hangingPunct="1"/>
            <a:r>
              <a:rPr lang="en-US" dirty="0" smtClean="0"/>
              <a:t>The Public</a:t>
            </a:r>
          </a:p>
        </p:txBody>
      </p:sp>
      <p:sp>
        <p:nvSpPr>
          <p:cNvPr id="4099" name="Title 1"/>
          <p:cNvSpPr>
            <a:spLocks/>
          </p:cNvSpPr>
          <p:nvPr/>
        </p:nvSpPr>
        <p:spPr bwMode="auto">
          <a:xfrm>
            <a:off x="457200" y="838200"/>
            <a:ext cx="8229600" cy="1600200"/>
          </a:xfrm>
          <a:prstGeom prst="rect">
            <a:avLst/>
          </a:prstGeom>
          <a:noFill/>
          <a:ln w="9525">
            <a:noFill/>
            <a:miter lim="800000"/>
            <a:headEnd/>
            <a:tailEnd/>
          </a:ln>
        </p:spPr>
        <p:txBody>
          <a:bodyPr lIns="0" rIns="0" bIns="0" anchor="b"/>
          <a:lstStyle/>
          <a:p>
            <a:pPr algn="ctr"/>
            <a:r>
              <a:rPr lang="en-US" sz="4400" dirty="0" smtClean="0">
                <a:solidFill>
                  <a:schemeClr val="tx2"/>
                </a:solidFill>
                <a:latin typeface="Calibri" pitchFamily="34" charset="0"/>
              </a:rPr>
              <a:t>What Is </a:t>
            </a:r>
            <a:r>
              <a:rPr lang="en-US" sz="4400" dirty="0">
                <a:solidFill>
                  <a:schemeClr val="tx2"/>
                </a:solidFill>
                <a:latin typeface="Calibri" pitchFamily="34" charset="0"/>
              </a:rPr>
              <a:t>A</a:t>
            </a:r>
            <a:r>
              <a:rPr lang="en-US" sz="4400" dirty="0" smtClean="0">
                <a:solidFill>
                  <a:schemeClr val="tx2"/>
                </a:solidFill>
                <a:latin typeface="Calibri" pitchFamily="34" charset="0"/>
              </a:rPr>
              <a:t> Sustainable Cost Effective Level Of Service?</a:t>
            </a:r>
            <a:endParaRPr lang="en-US" sz="4400" dirty="0">
              <a:solidFill>
                <a:schemeClr val="tx2"/>
              </a:solidFill>
              <a:latin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p:cNvSpPr>
            <a:spLocks noGrp="1"/>
          </p:cNvSpPr>
          <p:nvPr>
            <p:ph idx="1"/>
          </p:nvPr>
        </p:nvSpPr>
        <p:spPr>
          <a:xfrm>
            <a:off x="457200" y="2286000"/>
            <a:ext cx="8229600" cy="4267200"/>
          </a:xfrm>
        </p:spPr>
        <p:txBody>
          <a:bodyPr/>
          <a:lstStyle/>
          <a:p>
            <a:pPr eaLnBrk="1" hangingPunct="1"/>
            <a:r>
              <a:rPr lang="en-US" dirty="0" smtClean="0"/>
              <a:t>Yes</a:t>
            </a:r>
          </a:p>
          <a:p>
            <a:pPr eaLnBrk="1" hangingPunct="1"/>
            <a:r>
              <a:rPr lang="en-US" dirty="0" smtClean="0"/>
              <a:t>Sharing </a:t>
            </a:r>
            <a:r>
              <a:rPr lang="en-US" dirty="0"/>
              <a:t>the functions of organizational direction and control, supervision of operations, training, fire prevention, </a:t>
            </a:r>
            <a:r>
              <a:rPr lang="en-US" dirty="0" smtClean="0"/>
              <a:t>EMS, administrative</a:t>
            </a:r>
            <a:r>
              <a:rPr lang="en-US" dirty="0"/>
              <a:t>, fiscal management and disaster preparedness can provide effective leadership to multiple agencies, eliminating redundancy, duplication of effort and provide opportunities for current cost savings and an increased level of service for each party, while avoiding for each party the full cost of  independent fire administrations.</a:t>
            </a:r>
          </a:p>
          <a:p>
            <a:pPr eaLnBrk="1" hangingPunct="1"/>
            <a:endParaRPr lang="en-US" dirty="0" smtClean="0"/>
          </a:p>
        </p:txBody>
      </p:sp>
      <p:sp>
        <p:nvSpPr>
          <p:cNvPr id="5123" name="Title 1"/>
          <p:cNvSpPr>
            <a:spLocks/>
          </p:cNvSpPr>
          <p:nvPr/>
        </p:nvSpPr>
        <p:spPr bwMode="auto">
          <a:xfrm>
            <a:off x="457200" y="838200"/>
            <a:ext cx="8229600" cy="1295400"/>
          </a:xfrm>
          <a:prstGeom prst="rect">
            <a:avLst/>
          </a:prstGeom>
          <a:noFill/>
          <a:ln w="9525">
            <a:noFill/>
            <a:miter lim="800000"/>
            <a:headEnd/>
            <a:tailEnd/>
          </a:ln>
        </p:spPr>
        <p:txBody>
          <a:bodyPr lIns="0" rIns="0" bIns="0" anchor="b"/>
          <a:lstStyle/>
          <a:p>
            <a:pPr algn="ctr"/>
            <a:r>
              <a:rPr lang="en-US" sz="4400" dirty="0" smtClean="0">
                <a:solidFill>
                  <a:schemeClr val="tx2"/>
                </a:solidFill>
                <a:latin typeface="Calibri" pitchFamily="34" charset="0"/>
              </a:rPr>
              <a:t>Is There A Need for Shared Service Agreements?</a:t>
            </a:r>
            <a:endParaRPr lang="en-US" sz="4400" dirty="0">
              <a:solidFill>
                <a:schemeClr val="tx2"/>
              </a:solidFill>
              <a:latin typeface="Calibr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a:spLocks noGrp="1"/>
          </p:cNvSpPr>
          <p:nvPr>
            <p:ph idx="1"/>
          </p:nvPr>
        </p:nvSpPr>
        <p:spPr>
          <a:xfrm>
            <a:off x="457200" y="3124200"/>
            <a:ext cx="8229600" cy="3094038"/>
          </a:xfrm>
        </p:spPr>
        <p:txBody>
          <a:bodyPr/>
          <a:lstStyle/>
          <a:p>
            <a:pPr eaLnBrk="1" hangingPunct="1">
              <a:buFont typeface="Arial" panose="020B0604020202020204" pitchFamily="34" charset="0"/>
              <a:buChar char="•"/>
            </a:pPr>
            <a:r>
              <a:rPr lang="en-US" dirty="0" smtClean="0"/>
              <a:t>Key Stakeholders </a:t>
            </a:r>
          </a:p>
          <a:p>
            <a:pPr eaLnBrk="1" hangingPunct="1">
              <a:buFont typeface="Arial" panose="020B0604020202020204" pitchFamily="34" charset="0"/>
              <a:buChar char="•"/>
            </a:pPr>
            <a:endParaRPr lang="en-US" dirty="0"/>
          </a:p>
          <a:p>
            <a:pPr lvl="1" eaLnBrk="1" hangingPunct="1">
              <a:buFont typeface="Arial" panose="020B0604020202020204" pitchFamily="34" charset="0"/>
              <a:buChar char="•"/>
            </a:pPr>
            <a:r>
              <a:rPr lang="en-US" dirty="0"/>
              <a:t>The Legislative Board</a:t>
            </a:r>
          </a:p>
          <a:p>
            <a:pPr lvl="1" eaLnBrk="1" hangingPunct="1">
              <a:buFont typeface="Arial" panose="020B0604020202020204" pitchFamily="34" charset="0"/>
              <a:buChar char="•"/>
            </a:pPr>
            <a:r>
              <a:rPr lang="en-US" dirty="0"/>
              <a:t>The </a:t>
            </a:r>
            <a:r>
              <a:rPr lang="en-US" dirty="0" smtClean="0"/>
              <a:t>Community</a:t>
            </a:r>
          </a:p>
          <a:p>
            <a:pPr lvl="1" eaLnBrk="1" hangingPunct="1">
              <a:buFont typeface="Arial" panose="020B0604020202020204" pitchFamily="34" charset="0"/>
              <a:buChar char="•"/>
            </a:pPr>
            <a:r>
              <a:rPr lang="en-US" dirty="0" smtClean="0"/>
              <a:t>Employees</a:t>
            </a:r>
            <a:endParaRPr lang="en-US" dirty="0"/>
          </a:p>
          <a:p>
            <a:pPr lvl="1" eaLnBrk="1" hangingPunct="1">
              <a:buFont typeface="Arial" panose="020B0604020202020204" pitchFamily="34" charset="0"/>
              <a:buChar char="•"/>
            </a:pPr>
            <a:endParaRPr lang="en-US" dirty="0" smtClean="0"/>
          </a:p>
          <a:p>
            <a:pPr eaLnBrk="1" hangingPunct="1">
              <a:buFont typeface="Wingdings 2" pitchFamily="18" charset="2"/>
              <a:buNone/>
            </a:pPr>
            <a:endParaRPr lang="en-US" dirty="0" smtClean="0"/>
          </a:p>
        </p:txBody>
      </p:sp>
      <p:sp>
        <p:nvSpPr>
          <p:cNvPr id="6147" name="Title 1"/>
          <p:cNvSpPr>
            <a:spLocks/>
          </p:cNvSpPr>
          <p:nvPr/>
        </p:nvSpPr>
        <p:spPr bwMode="auto">
          <a:xfrm>
            <a:off x="457200" y="838200"/>
            <a:ext cx="8229600" cy="2133600"/>
          </a:xfrm>
          <a:prstGeom prst="rect">
            <a:avLst/>
          </a:prstGeom>
          <a:noFill/>
          <a:ln w="9525">
            <a:noFill/>
            <a:miter lim="800000"/>
            <a:headEnd/>
            <a:tailEnd/>
          </a:ln>
        </p:spPr>
        <p:txBody>
          <a:bodyPr lIns="0" rIns="0" bIns="0" anchor="b"/>
          <a:lstStyle/>
          <a:p>
            <a:pPr algn="ctr"/>
            <a:r>
              <a:rPr lang="en-US" sz="4400" dirty="0" smtClean="0">
                <a:solidFill>
                  <a:schemeClr val="tx2"/>
                </a:solidFill>
                <a:latin typeface="Calibri" pitchFamily="34" charset="0"/>
              </a:rPr>
              <a:t>What Are The Areas Of Potential Resistance When Deciding Whether To Pursue Shared Service Agreements?</a:t>
            </a:r>
            <a:endParaRPr lang="en-US" sz="4400" dirty="0">
              <a:solidFill>
                <a:schemeClr val="tx2"/>
              </a:solidFill>
              <a:latin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2"/>
          <p:cNvSpPr>
            <a:spLocks noGrp="1"/>
          </p:cNvSpPr>
          <p:nvPr>
            <p:ph idx="1"/>
          </p:nvPr>
        </p:nvSpPr>
        <p:spPr>
          <a:xfrm>
            <a:off x="457200" y="2362200"/>
            <a:ext cx="8229600" cy="3962400"/>
          </a:xfrm>
        </p:spPr>
        <p:txBody>
          <a:bodyPr/>
          <a:lstStyle/>
          <a:p>
            <a:pPr eaLnBrk="1" hangingPunct="1"/>
            <a:r>
              <a:rPr lang="en-US" dirty="0" smtClean="0"/>
              <a:t>Vision</a:t>
            </a:r>
          </a:p>
          <a:p>
            <a:pPr eaLnBrk="1" hangingPunct="1"/>
            <a:r>
              <a:rPr lang="en-US" dirty="0" smtClean="0"/>
              <a:t>Champion</a:t>
            </a:r>
          </a:p>
          <a:p>
            <a:pPr eaLnBrk="1" hangingPunct="1"/>
            <a:r>
              <a:rPr lang="en-US" dirty="0" smtClean="0"/>
              <a:t>Support</a:t>
            </a:r>
          </a:p>
        </p:txBody>
      </p:sp>
      <p:sp>
        <p:nvSpPr>
          <p:cNvPr id="7171" name="Title 1"/>
          <p:cNvSpPr>
            <a:spLocks/>
          </p:cNvSpPr>
          <p:nvPr/>
        </p:nvSpPr>
        <p:spPr bwMode="auto">
          <a:xfrm>
            <a:off x="457200" y="838200"/>
            <a:ext cx="8229600" cy="1371600"/>
          </a:xfrm>
          <a:prstGeom prst="rect">
            <a:avLst/>
          </a:prstGeom>
          <a:noFill/>
          <a:ln w="9525">
            <a:noFill/>
            <a:miter lim="800000"/>
            <a:headEnd/>
            <a:tailEnd/>
          </a:ln>
        </p:spPr>
        <p:txBody>
          <a:bodyPr lIns="0" rIns="0" bIns="0" anchor="b"/>
          <a:lstStyle/>
          <a:p>
            <a:pPr algn="ctr"/>
            <a:r>
              <a:rPr lang="en-US" sz="4400" dirty="0" smtClean="0">
                <a:solidFill>
                  <a:schemeClr val="tx2"/>
                </a:solidFill>
                <a:latin typeface="Calibri" pitchFamily="34" charset="0"/>
              </a:rPr>
              <a:t>What Is The Role Of Elected Officials/Policy Makers?</a:t>
            </a:r>
            <a:endParaRPr lang="en-US" sz="4400" dirty="0">
              <a:solidFill>
                <a:schemeClr val="tx2"/>
              </a:solidFill>
              <a:latin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2266950"/>
          </a:xfrm>
        </p:spPr>
        <p:txBody>
          <a:bodyPr/>
          <a:lstStyle/>
          <a:p>
            <a:pPr algn="ctr"/>
            <a:r>
              <a:rPr lang="en-US" sz="6000" dirty="0" smtClean="0"/>
              <a:t/>
            </a:r>
            <a:br>
              <a:rPr lang="en-US" sz="6000" dirty="0" smtClean="0"/>
            </a:br>
            <a:r>
              <a:rPr lang="en-US" sz="6000" dirty="0"/>
              <a:t/>
            </a:r>
            <a:br>
              <a:rPr lang="en-US" sz="6000" dirty="0"/>
            </a:br>
            <a:r>
              <a:rPr lang="en-US" sz="6000" dirty="0" smtClean="0"/>
              <a:t>Questions?</a:t>
            </a:r>
            <a:endParaRPr lang="en-US" sz="6000" dirty="0"/>
          </a:p>
        </p:txBody>
      </p:sp>
      <p:sp>
        <p:nvSpPr>
          <p:cNvPr id="3" name="Content Placeholder 2"/>
          <p:cNvSpPr>
            <a:spLocks noGrp="1"/>
          </p:cNvSpPr>
          <p:nvPr>
            <p:ph idx="1"/>
          </p:nvPr>
        </p:nvSpPr>
        <p:spPr>
          <a:xfrm>
            <a:off x="457200" y="3505200"/>
            <a:ext cx="8229600" cy="2819400"/>
          </a:xfrm>
        </p:spPr>
        <p:txBody>
          <a:bodyPr/>
          <a:lstStyle/>
          <a:p>
            <a:pPr algn="ctr"/>
            <a:endParaRPr lang="en-US" dirty="0"/>
          </a:p>
        </p:txBody>
      </p:sp>
    </p:spTree>
    <p:extLst>
      <p:ext uri="{BB962C8B-B14F-4D97-AF65-F5344CB8AC3E}">
        <p14:creationId xmlns:p14="http://schemas.microsoft.com/office/powerpoint/2010/main" val="12504906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8946244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p:cNvSpPr>
          <p:nvPr>
            <p:ph type="body" idx="1"/>
          </p:nvPr>
        </p:nvSpPr>
        <p:spPr>
          <a:xfrm>
            <a:off x="457200" y="1905000"/>
            <a:ext cx="8229600" cy="4389438"/>
          </a:xfrm>
        </p:spPr>
        <p:txBody>
          <a:bodyPr/>
          <a:lstStyle/>
          <a:p>
            <a:pPr eaLnBrk="1" hangingPunct="1"/>
            <a:r>
              <a:rPr lang="en-US" sz="2800" dirty="0" smtClean="0">
                <a:latin typeface="Calibri" pitchFamily="34" charset="0"/>
              </a:rPr>
              <a:t>Save Money</a:t>
            </a:r>
          </a:p>
          <a:p>
            <a:pPr eaLnBrk="1" hangingPunct="1"/>
            <a:r>
              <a:rPr lang="en-US" sz="2800" dirty="0" smtClean="0">
                <a:latin typeface="Calibri" pitchFamily="34" charset="0"/>
              </a:rPr>
              <a:t>Cost Containment</a:t>
            </a:r>
          </a:p>
          <a:p>
            <a:pPr eaLnBrk="1" hangingPunct="1"/>
            <a:r>
              <a:rPr lang="en-US" sz="2800" dirty="0" smtClean="0">
                <a:latin typeface="Calibri" pitchFamily="34" charset="0"/>
              </a:rPr>
              <a:t>Provides Enhanced Service </a:t>
            </a:r>
          </a:p>
          <a:p>
            <a:pPr eaLnBrk="1" hangingPunct="1"/>
            <a:r>
              <a:rPr lang="en-US" sz="2800" dirty="0" smtClean="0">
                <a:latin typeface="Calibri" pitchFamily="34" charset="0"/>
              </a:rPr>
              <a:t>Economy of Scale</a:t>
            </a:r>
          </a:p>
          <a:p>
            <a:pPr eaLnBrk="1" hangingPunct="1"/>
            <a:r>
              <a:rPr lang="en-US" sz="2800" dirty="0" smtClean="0">
                <a:latin typeface="Calibri" pitchFamily="34" charset="0"/>
              </a:rPr>
              <a:t>Operational Consistency and Coordination</a:t>
            </a:r>
          </a:p>
          <a:p>
            <a:pPr eaLnBrk="1" hangingPunct="1"/>
            <a:r>
              <a:rPr lang="en-US" sz="2800" dirty="0" smtClean="0">
                <a:latin typeface="Calibri" pitchFamily="34" charset="0"/>
              </a:rPr>
              <a:t>Emergency Planning Coordination</a:t>
            </a:r>
          </a:p>
          <a:p>
            <a:pPr eaLnBrk="1" hangingPunct="1"/>
            <a:r>
              <a:rPr lang="en-US" sz="2800" dirty="0" smtClean="0">
                <a:latin typeface="Calibri" pitchFamily="34" charset="0"/>
              </a:rPr>
              <a:t>Reduces Duplications</a:t>
            </a:r>
          </a:p>
          <a:p>
            <a:pPr eaLnBrk="1" hangingPunct="1"/>
            <a:r>
              <a:rPr lang="en-US" sz="2800" dirty="0" smtClean="0">
                <a:latin typeface="Calibri" pitchFamily="34" charset="0"/>
              </a:rPr>
              <a:t>Increases Communications</a:t>
            </a:r>
          </a:p>
          <a:p>
            <a:pPr eaLnBrk="1" hangingPunct="1"/>
            <a:r>
              <a:rPr lang="en-US" sz="2800" dirty="0" smtClean="0">
                <a:latin typeface="Calibri" pitchFamily="34" charset="0"/>
              </a:rPr>
              <a:t>Short and Long Term Benefits</a:t>
            </a:r>
          </a:p>
        </p:txBody>
      </p:sp>
      <p:sp>
        <p:nvSpPr>
          <p:cNvPr id="12291" name="Title 1"/>
          <p:cNvSpPr>
            <a:spLocks/>
          </p:cNvSpPr>
          <p:nvPr/>
        </p:nvSpPr>
        <p:spPr bwMode="auto">
          <a:xfrm>
            <a:off x="457200" y="1371600"/>
            <a:ext cx="8229600" cy="609600"/>
          </a:xfrm>
          <a:prstGeom prst="rect">
            <a:avLst/>
          </a:prstGeom>
          <a:noFill/>
          <a:ln w="9525">
            <a:noFill/>
            <a:miter lim="800000"/>
            <a:headEnd/>
            <a:tailEnd/>
          </a:ln>
        </p:spPr>
        <p:txBody>
          <a:bodyPr lIns="0" rIns="0" bIns="0" anchor="b"/>
          <a:lstStyle/>
          <a:p>
            <a:pPr algn="ctr"/>
            <a:r>
              <a:rPr lang="en-US" sz="4400" dirty="0">
                <a:solidFill>
                  <a:schemeClr val="tx2"/>
                </a:solidFill>
                <a:latin typeface="Calibri" pitchFamily="34" charset="0"/>
              </a:rPr>
              <a:t>Financial and Operational </a:t>
            </a:r>
            <a:br>
              <a:rPr lang="en-US" sz="4400" dirty="0">
                <a:solidFill>
                  <a:schemeClr val="tx2"/>
                </a:solidFill>
                <a:latin typeface="Calibri" pitchFamily="34" charset="0"/>
              </a:rPr>
            </a:br>
            <a:r>
              <a:rPr lang="en-US" sz="4400" dirty="0">
                <a:solidFill>
                  <a:schemeClr val="tx2"/>
                </a:solidFill>
                <a:latin typeface="Calibri" pitchFamily="34" charset="0"/>
              </a:rPr>
              <a:t>Benefits </a:t>
            </a:r>
            <a:r>
              <a:rPr lang="en-US" sz="4400" dirty="0" smtClean="0">
                <a:solidFill>
                  <a:schemeClr val="tx2"/>
                </a:solidFill>
                <a:latin typeface="Calibri" pitchFamily="34" charset="0"/>
              </a:rPr>
              <a:t>0f the FMS </a:t>
            </a:r>
            <a:r>
              <a:rPr lang="en-US" sz="4400" dirty="0">
                <a:solidFill>
                  <a:schemeClr val="tx2"/>
                </a:solidFill>
                <a:latin typeface="Calibri" pitchFamily="34" charset="0"/>
              </a:rPr>
              <a:t>Agreement</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809</TotalTime>
  <Words>372</Words>
  <Application>Microsoft Office PowerPoint</Application>
  <PresentationFormat>On-screen Show (4:3)</PresentationFormat>
  <Paragraphs>70</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   San Diego LAFCO Workshop  Local Fire Protection and Emergency Medical Service Issues  </vt:lpstr>
      <vt:lpstr>PowerPoint Presentation</vt:lpstr>
      <vt:lpstr>PowerPoint Presentation</vt:lpstr>
      <vt:lpstr>PowerPoint Presentation</vt:lpstr>
      <vt:lpstr>PowerPoint Presentation</vt:lpstr>
      <vt:lpstr>  Questions?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Fire Management Service Consolidation: Expanding Services While Reducing Inefficiencies</dc:title>
  <dc:creator>dott</dc:creator>
  <cp:lastModifiedBy>David</cp:lastModifiedBy>
  <cp:revision>97</cp:revision>
  <cp:lastPrinted>2015-02-01T20:09:35Z</cp:lastPrinted>
  <dcterms:created xsi:type="dcterms:W3CDTF">2011-07-23T21:04:05Z</dcterms:created>
  <dcterms:modified xsi:type="dcterms:W3CDTF">2015-02-01T23:10:52Z</dcterms:modified>
</cp:coreProperties>
</file>