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Barlow Bold" panose="020B0604020202020204" charset="0"/>
      <p:regular r:id="rId15"/>
    </p:embeddedFont>
    <p:embeddedFont>
      <p:font typeface="Barlow Bold Italics" panose="020B0604020202020204" charset="0"/>
      <p:regular r:id="rId16"/>
    </p:embeddedFont>
    <p:embeddedFont>
      <p:font typeface="Noto Serif Display ExtraCondensed Ultra-Bold Italics" panose="020B0604020202020204"/>
      <p:regular r:id="rId17"/>
    </p:embeddedFont>
    <p:embeddedFont>
      <p:font typeface="Public Sans" panose="020B0604020202020204" charset="0"/>
      <p:regular r:id="rId18"/>
    </p:embeddedFont>
    <p:embeddedFont>
      <p:font typeface="Public Sans Bold" panose="020B0604020202020204" charset="0"/>
      <p:regular r:id="rId19"/>
    </p:embeddedFont>
    <p:embeddedFont>
      <p:font typeface="Public Sans Italics"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AutoShape 2"/>
          <p:cNvSpPr/>
          <p:nvPr/>
        </p:nvSpPr>
        <p:spPr>
          <a:xfrm>
            <a:off x="1028700" y="2114675"/>
            <a:ext cx="16230600" cy="0"/>
          </a:xfrm>
          <a:prstGeom prst="line">
            <a:avLst/>
          </a:prstGeom>
          <a:ln w="28575" cap="flat">
            <a:solidFill>
              <a:srgbClr val="365B6D"/>
            </a:solidFill>
            <a:prstDash val="solid"/>
            <a:headEnd type="none" w="sm" len="sm"/>
            <a:tailEnd type="none" w="sm" len="sm"/>
          </a:ln>
        </p:spPr>
        <p:txBody>
          <a:bodyPr/>
          <a:lstStyle/>
          <a:p>
            <a:endParaRPr lang="en-US"/>
          </a:p>
        </p:txBody>
      </p:sp>
      <p:sp>
        <p:nvSpPr>
          <p:cNvPr id="3" name="TextBox 3"/>
          <p:cNvSpPr txBox="1"/>
          <p:nvPr/>
        </p:nvSpPr>
        <p:spPr>
          <a:xfrm>
            <a:off x="1028700" y="2405187"/>
            <a:ext cx="16230600" cy="4981575"/>
          </a:xfrm>
          <a:prstGeom prst="rect">
            <a:avLst/>
          </a:prstGeom>
        </p:spPr>
        <p:txBody>
          <a:bodyPr lIns="0" tIns="0" rIns="0" bIns="0" rtlCol="0" anchor="t">
            <a:spAutoFit/>
          </a:bodyPr>
          <a:lstStyle/>
          <a:p>
            <a:pPr algn="just">
              <a:lnSpc>
                <a:spcPts val="16799"/>
              </a:lnSpc>
            </a:pPr>
            <a:r>
              <a:rPr lang="en-US" sz="13999">
                <a:solidFill>
                  <a:srgbClr val="365B6D"/>
                </a:solidFill>
                <a:latin typeface="Barlow Bold"/>
              </a:rPr>
              <a:t>San Diego County</a:t>
            </a:r>
          </a:p>
          <a:p>
            <a:pPr algn="just">
              <a:lnSpc>
                <a:spcPts val="16799"/>
              </a:lnSpc>
            </a:pPr>
            <a:r>
              <a:rPr lang="en-US" sz="13999">
                <a:solidFill>
                  <a:srgbClr val="365B6D"/>
                </a:solidFill>
                <a:latin typeface="Barlow Bold"/>
              </a:rPr>
              <a:t>LAFCO</a:t>
            </a:r>
          </a:p>
          <a:p>
            <a:pPr algn="just">
              <a:lnSpc>
                <a:spcPts val="5759"/>
              </a:lnSpc>
            </a:pPr>
            <a:r>
              <a:rPr lang="en-US" sz="4800">
                <a:solidFill>
                  <a:srgbClr val="AAC970"/>
                </a:solidFill>
                <a:latin typeface="Barlow Bold Italics"/>
              </a:rPr>
              <a:t>A Subdivision of the State</a:t>
            </a:r>
          </a:p>
        </p:txBody>
      </p:sp>
      <p:grpSp>
        <p:nvGrpSpPr>
          <p:cNvPr id="4" name="Group 4"/>
          <p:cNvGrpSpPr/>
          <p:nvPr/>
        </p:nvGrpSpPr>
        <p:grpSpPr>
          <a:xfrm>
            <a:off x="12388597" y="4741733"/>
            <a:ext cx="5290059" cy="5290059"/>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alphaModFix amt="81000"/>
              </a:blip>
              <a:stretch>
                <a:fillRect/>
              </a:stretch>
            </a:blipFill>
          </p:spPr>
          <p:txBody>
            <a:bodyPr/>
            <a:lstStyle/>
            <a:p>
              <a:endParaRPr lang="en-US"/>
            </a:p>
          </p:txBody>
        </p:sp>
      </p:grpSp>
      <p:sp>
        <p:nvSpPr>
          <p:cNvPr id="6" name="TextBox 6"/>
          <p:cNvSpPr txBox="1"/>
          <p:nvPr/>
        </p:nvSpPr>
        <p:spPr>
          <a:xfrm>
            <a:off x="1028700" y="1122045"/>
            <a:ext cx="5036818" cy="688976"/>
          </a:xfrm>
          <a:prstGeom prst="rect">
            <a:avLst/>
          </a:prstGeom>
        </p:spPr>
        <p:txBody>
          <a:bodyPr lIns="0" tIns="0" rIns="0" bIns="0" rtlCol="0" anchor="t">
            <a:spAutoFit/>
          </a:bodyPr>
          <a:lstStyle/>
          <a:p>
            <a:pPr algn="l">
              <a:lnSpc>
                <a:spcPts val="5599"/>
              </a:lnSpc>
            </a:pPr>
            <a:r>
              <a:rPr lang="en-US" sz="3999" spc="15">
                <a:solidFill>
                  <a:srgbClr val="365B6D"/>
                </a:solidFill>
                <a:latin typeface="Barlow Bold Italics"/>
              </a:rPr>
              <a:t>Commission Meeting</a:t>
            </a:r>
          </a:p>
        </p:txBody>
      </p:sp>
      <p:sp>
        <p:nvSpPr>
          <p:cNvPr id="7" name="TextBox 7"/>
          <p:cNvSpPr txBox="1"/>
          <p:nvPr/>
        </p:nvSpPr>
        <p:spPr>
          <a:xfrm>
            <a:off x="9552335" y="1192848"/>
            <a:ext cx="7706965" cy="622936"/>
          </a:xfrm>
          <a:prstGeom prst="rect">
            <a:avLst/>
          </a:prstGeom>
        </p:spPr>
        <p:txBody>
          <a:bodyPr lIns="0" tIns="0" rIns="0" bIns="0" rtlCol="0" anchor="t">
            <a:spAutoFit/>
          </a:bodyPr>
          <a:lstStyle/>
          <a:p>
            <a:pPr algn="r">
              <a:lnSpc>
                <a:spcPts val="5039"/>
              </a:lnSpc>
            </a:pPr>
            <a:r>
              <a:rPr lang="en-US" sz="3599" spc="14">
                <a:solidFill>
                  <a:srgbClr val="EC6D41"/>
                </a:solidFill>
                <a:latin typeface="Barlow Bold"/>
              </a:rPr>
              <a:t>Local Agency Formation Commission</a:t>
            </a:r>
          </a:p>
        </p:txBody>
      </p:sp>
      <p:sp>
        <p:nvSpPr>
          <p:cNvPr id="8" name="TextBox 8"/>
          <p:cNvSpPr txBox="1"/>
          <p:nvPr/>
        </p:nvSpPr>
        <p:spPr>
          <a:xfrm>
            <a:off x="1028700" y="9006702"/>
            <a:ext cx="5036818" cy="622936"/>
          </a:xfrm>
          <a:prstGeom prst="rect">
            <a:avLst/>
          </a:prstGeom>
        </p:spPr>
        <p:txBody>
          <a:bodyPr lIns="0" tIns="0" rIns="0" bIns="0" rtlCol="0" anchor="t">
            <a:spAutoFit/>
          </a:bodyPr>
          <a:lstStyle/>
          <a:p>
            <a:pPr algn="l">
              <a:lnSpc>
                <a:spcPts val="5039"/>
              </a:lnSpc>
            </a:pPr>
            <a:r>
              <a:rPr lang="en-US" sz="3599" spc="14">
                <a:solidFill>
                  <a:srgbClr val="EC6D41"/>
                </a:solidFill>
                <a:latin typeface="Barlow Bold"/>
              </a:rPr>
              <a:t>May 6,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US"/>
          </a:p>
        </p:txBody>
      </p:sp>
      <p:sp>
        <p:nvSpPr>
          <p:cNvPr id="3" name="TextBox 3"/>
          <p:cNvSpPr txBox="1"/>
          <p:nvPr/>
        </p:nvSpPr>
        <p:spPr>
          <a:xfrm>
            <a:off x="1028700" y="2018468"/>
            <a:ext cx="9154782" cy="1104900"/>
          </a:xfrm>
          <a:prstGeom prst="rect">
            <a:avLst/>
          </a:prstGeom>
        </p:spPr>
        <p:txBody>
          <a:bodyPr lIns="0" tIns="0" rIns="0" bIns="0" rtlCol="0" anchor="t">
            <a:spAutoFit/>
          </a:bodyPr>
          <a:lstStyle/>
          <a:p>
            <a:pPr algn="l">
              <a:lnSpc>
                <a:spcPts val="8761"/>
              </a:lnSpc>
            </a:pPr>
            <a:r>
              <a:rPr lang="en-US" sz="7301">
                <a:solidFill>
                  <a:srgbClr val="365B6D"/>
                </a:solidFill>
                <a:latin typeface="Noto Serif Display ExtraCondensed Ultra-Bold Italics"/>
              </a:rPr>
              <a:t>Requested Revisions</a:t>
            </a:r>
          </a:p>
        </p:txBody>
      </p:sp>
      <p:sp>
        <p:nvSpPr>
          <p:cNvPr id="4" name="TextBox 4"/>
          <p:cNvSpPr txBox="1"/>
          <p:nvPr/>
        </p:nvSpPr>
        <p:spPr>
          <a:xfrm>
            <a:off x="1028700" y="962025"/>
            <a:ext cx="8405098" cy="547371"/>
          </a:xfrm>
          <a:prstGeom prst="rect">
            <a:avLst/>
          </a:prstGeom>
        </p:spPr>
        <p:txBody>
          <a:bodyPr lIns="0" tIns="0" rIns="0" bIns="0" rtlCol="0" anchor="t">
            <a:spAutoFit/>
          </a:bodyPr>
          <a:lstStyle/>
          <a:p>
            <a:pPr algn="l">
              <a:lnSpc>
                <a:spcPts val="4479"/>
              </a:lnSpc>
            </a:pPr>
            <a:r>
              <a:rPr lang="en-US" sz="3199">
                <a:solidFill>
                  <a:srgbClr val="333333"/>
                </a:solidFill>
                <a:latin typeface="Public Sans Bold"/>
              </a:rPr>
              <a:t>Proposed Policy on Out-of-Agency Services</a:t>
            </a:r>
          </a:p>
        </p:txBody>
      </p:sp>
      <p:sp>
        <p:nvSpPr>
          <p:cNvPr id="5" name="TextBox 5"/>
          <p:cNvSpPr txBox="1"/>
          <p:nvPr/>
        </p:nvSpPr>
        <p:spPr>
          <a:xfrm>
            <a:off x="12036552" y="962025"/>
            <a:ext cx="5222748" cy="507365"/>
          </a:xfrm>
          <a:prstGeom prst="rect">
            <a:avLst/>
          </a:prstGeom>
        </p:spPr>
        <p:txBody>
          <a:bodyPr lIns="0" tIns="0" rIns="0" bIns="0" rtlCol="0" anchor="t">
            <a:spAutoFit/>
          </a:bodyPr>
          <a:lstStyle/>
          <a:p>
            <a:pPr algn="r">
              <a:lnSpc>
                <a:spcPts val="4059"/>
              </a:lnSpc>
            </a:pPr>
            <a:r>
              <a:rPr lang="en-US" sz="2899">
                <a:solidFill>
                  <a:srgbClr val="365B6D"/>
                </a:solidFill>
                <a:latin typeface="Public Sans Bold"/>
              </a:rPr>
              <a:t>Item 8b </a:t>
            </a:r>
            <a:r>
              <a:rPr lang="en-US" sz="2899">
                <a:solidFill>
                  <a:srgbClr val="EC6D41"/>
                </a:solidFill>
                <a:latin typeface="Public Sans Bold"/>
              </a:rPr>
              <a:t>| Business </a:t>
            </a:r>
          </a:p>
        </p:txBody>
      </p:sp>
      <p:sp>
        <p:nvSpPr>
          <p:cNvPr id="6" name="TextBox 6"/>
          <p:cNvSpPr txBox="1"/>
          <p:nvPr/>
        </p:nvSpPr>
        <p:spPr>
          <a:xfrm>
            <a:off x="1028700" y="3609143"/>
            <a:ext cx="16230600" cy="5227955"/>
          </a:xfrm>
          <a:prstGeom prst="rect">
            <a:avLst/>
          </a:prstGeom>
        </p:spPr>
        <p:txBody>
          <a:bodyPr lIns="0" tIns="0" rIns="0" bIns="0" rtlCol="0" anchor="t">
            <a:spAutoFit/>
          </a:bodyPr>
          <a:lstStyle/>
          <a:p>
            <a:pPr algn="l">
              <a:lnSpc>
                <a:spcPts val="4059"/>
              </a:lnSpc>
            </a:pPr>
            <a:r>
              <a:rPr lang="en-US" sz="2899">
                <a:solidFill>
                  <a:srgbClr val="000000"/>
                </a:solidFill>
                <a:latin typeface="Public Sans Bold"/>
              </a:rPr>
              <a:t>Add to Section 3(c) with iii:</a:t>
            </a:r>
          </a:p>
          <a:p>
            <a:pPr algn="l">
              <a:lnSpc>
                <a:spcPts val="4059"/>
              </a:lnSpc>
            </a:pPr>
            <a:endParaRPr lang="en-US" sz="2899">
              <a:solidFill>
                <a:srgbClr val="000000"/>
              </a:solidFill>
              <a:latin typeface="Public Sans Bold"/>
            </a:endParaRPr>
          </a:p>
          <a:p>
            <a:pPr algn="l">
              <a:lnSpc>
                <a:spcPts val="4059"/>
              </a:lnSpc>
            </a:pPr>
            <a:r>
              <a:rPr lang="en-US" sz="2899">
                <a:solidFill>
                  <a:srgbClr val="000000"/>
                </a:solidFill>
                <a:latin typeface="Public Sans Italics"/>
              </a:rPr>
              <a:t>“Should the Executive Officer determine an inquiry does qualify for exemption, any city or special district that contains – whether the sphere of influence or jurisdictional boundary – the affected territory shall be given immediate written notice and may appeal directly to the full Commission. The appeal request must be made in writing and signed by the city manager or special district manager. The appeal must be received within three business days of receiving the original notice from the Executive Officer.”</a:t>
            </a:r>
          </a:p>
          <a:p>
            <a:pPr algn="ctr">
              <a:lnSpc>
                <a:spcPts val="4479"/>
              </a:lnSpc>
            </a:pPr>
            <a:endParaRPr lang="en-US" sz="2899">
              <a:solidFill>
                <a:srgbClr val="000000"/>
              </a:solidFill>
              <a:latin typeface="Public Sans Italics"/>
            </a:endParaRPr>
          </a:p>
          <a:p>
            <a:pPr algn="ctr">
              <a:lnSpc>
                <a:spcPts val="4479"/>
              </a:lnSpc>
              <a:spcBef>
                <a:spcPct val="0"/>
              </a:spcBef>
            </a:pPr>
            <a:endParaRPr lang="en-US" sz="2899">
              <a:solidFill>
                <a:srgbClr val="000000"/>
              </a:solidFill>
              <a:latin typeface="Public Sans Itali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US"/>
          </a:p>
        </p:txBody>
      </p:sp>
      <p:sp>
        <p:nvSpPr>
          <p:cNvPr id="3" name="TextBox 3"/>
          <p:cNvSpPr txBox="1"/>
          <p:nvPr/>
        </p:nvSpPr>
        <p:spPr>
          <a:xfrm>
            <a:off x="1028700" y="2018468"/>
            <a:ext cx="9154782" cy="1104900"/>
          </a:xfrm>
          <a:prstGeom prst="rect">
            <a:avLst/>
          </a:prstGeom>
        </p:spPr>
        <p:txBody>
          <a:bodyPr lIns="0" tIns="0" rIns="0" bIns="0" rtlCol="0" anchor="t">
            <a:spAutoFit/>
          </a:bodyPr>
          <a:lstStyle/>
          <a:p>
            <a:pPr algn="l">
              <a:lnSpc>
                <a:spcPts val="8761"/>
              </a:lnSpc>
            </a:pPr>
            <a:r>
              <a:rPr lang="en-US" sz="7301">
                <a:solidFill>
                  <a:srgbClr val="365B6D"/>
                </a:solidFill>
                <a:latin typeface="Noto Serif Display ExtraCondensed Ultra-Bold Italics"/>
              </a:rPr>
              <a:t>Requested Revisions</a:t>
            </a:r>
          </a:p>
        </p:txBody>
      </p:sp>
      <p:sp>
        <p:nvSpPr>
          <p:cNvPr id="4" name="TextBox 4"/>
          <p:cNvSpPr txBox="1"/>
          <p:nvPr/>
        </p:nvSpPr>
        <p:spPr>
          <a:xfrm>
            <a:off x="1028700" y="962025"/>
            <a:ext cx="8405098" cy="547371"/>
          </a:xfrm>
          <a:prstGeom prst="rect">
            <a:avLst/>
          </a:prstGeom>
        </p:spPr>
        <p:txBody>
          <a:bodyPr lIns="0" tIns="0" rIns="0" bIns="0" rtlCol="0" anchor="t">
            <a:spAutoFit/>
          </a:bodyPr>
          <a:lstStyle/>
          <a:p>
            <a:pPr algn="l">
              <a:lnSpc>
                <a:spcPts val="4479"/>
              </a:lnSpc>
            </a:pPr>
            <a:r>
              <a:rPr lang="en-US" sz="3199">
                <a:solidFill>
                  <a:srgbClr val="333333"/>
                </a:solidFill>
                <a:latin typeface="Public Sans Bold"/>
              </a:rPr>
              <a:t>Proposed Policy on Out-of-Agency Services</a:t>
            </a:r>
          </a:p>
        </p:txBody>
      </p:sp>
      <p:sp>
        <p:nvSpPr>
          <p:cNvPr id="5" name="TextBox 5"/>
          <p:cNvSpPr txBox="1"/>
          <p:nvPr/>
        </p:nvSpPr>
        <p:spPr>
          <a:xfrm>
            <a:off x="12036552" y="962025"/>
            <a:ext cx="5222748" cy="507365"/>
          </a:xfrm>
          <a:prstGeom prst="rect">
            <a:avLst/>
          </a:prstGeom>
        </p:spPr>
        <p:txBody>
          <a:bodyPr lIns="0" tIns="0" rIns="0" bIns="0" rtlCol="0" anchor="t">
            <a:spAutoFit/>
          </a:bodyPr>
          <a:lstStyle/>
          <a:p>
            <a:pPr algn="r">
              <a:lnSpc>
                <a:spcPts val="4059"/>
              </a:lnSpc>
            </a:pPr>
            <a:r>
              <a:rPr lang="en-US" sz="2899">
                <a:solidFill>
                  <a:srgbClr val="365B6D"/>
                </a:solidFill>
                <a:latin typeface="Public Sans Bold"/>
              </a:rPr>
              <a:t>Item 8b </a:t>
            </a:r>
            <a:r>
              <a:rPr lang="en-US" sz="2899">
                <a:solidFill>
                  <a:srgbClr val="EC6D41"/>
                </a:solidFill>
                <a:latin typeface="Public Sans Bold"/>
              </a:rPr>
              <a:t>| Business </a:t>
            </a:r>
          </a:p>
        </p:txBody>
      </p:sp>
      <p:sp>
        <p:nvSpPr>
          <p:cNvPr id="6" name="TextBox 6"/>
          <p:cNvSpPr txBox="1"/>
          <p:nvPr/>
        </p:nvSpPr>
        <p:spPr>
          <a:xfrm>
            <a:off x="1028700" y="3294818"/>
            <a:ext cx="16230600" cy="6723380"/>
          </a:xfrm>
          <a:prstGeom prst="rect">
            <a:avLst/>
          </a:prstGeom>
        </p:spPr>
        <p:txBody>
          <a:bodyPr lIns="0" tIns="0" rIns="0" bIns="0" rtlCol="0" anchor="t">
            <a:spAutoFit/>
          </a:bodyPr>
          <a:lstStyle/>
          <a:p>
            <a:pPr algn="l">
              <a:lnSpc>
                <a:spcPts val="4059"/>
              </a:lnSpc>
            </a:pPr>
            <a:r>
              <a:rPr lang="en-US" sz="2899">
                <a:solidFill>
                  <a:srgbClr val="000000"/>
                </a:solidFill>
                <a:latin typeface="Public Sans Bold"/>
              </a:rPr>
              <a:t>Amend Section 5 with the addition of “b)”</a:t>
            </a:r>
          </a:p>
          <a:p>
            <a:pPr algn="l">
              <a:lnSpc>
                <a:spcPts val="4059"/>
              </a:lnSpc>
            </a:pPr>
            <a:r>
              <a:rPr lang="en-US" sz="2899">
                <a:solidFill>
                  <a:srgbClr val="000000"/>
                </a:solidFill>
                <a:latin typeface="Public Sans"/>
              </a:rPr>
              <a:t> </a:t>
            </a:r>
          </a:p>
          <a:p>
            <a:pPr algn="l">
              <a:lnSpc>
                <a:spcPts val="4059"/>
              </a:lnSpc>
            </a:pPr>
            <a:r>
              <a:rPr lang="en-US" sz="2899">
                <a:solidFill>
                  <a:srgbClr val="000000"/>
                </a:solidFill>
                <a:latin typeface="Public Sans Italics"/>
              </a:rPr>
              <a:t>“All approval requests for out-of-agency services received under this part shall immediately be forwarded by LAFCO to any other city or special district whose sphere of influence or jurisdictional boundary contains the affected territory.”  </a:t>
            </a:r>
          </a:p>
          <a:p>
            <a:pPr algn="l">
              <a:lnSpc>
                <a:spcPts val="4059"/>
              </a:lnSpc>
            </a:pPr>
            <a:r>
              <a:rPr lang="en-US" sz="2899">
                <a:solidFill>
                  <a:srgbClr val="000000"/>
                </a:solidFill>
                <a:latin typeface="Public Sans"/>
              </a:rPr>
              <a:t> </a:t>
            </a:r>
          </a:p>
          <a:p>
            <a:pPr algn="l">
              <a:lnSpc>
                <a:spcPts val="4059"/>
              </a:lnSpc>
            </a:pPr>
            <a:r>
              <a:rPr lang="en-US" sz="2899">
                <a:solidFill>
                  <a:srgbClr val="000000"/>
                </a:solidFill>
                <a:latin typeface="Public Sans Bold"/>
              </a:rPr>
              <a:t>Amend Section 7 with the addition of “b)”:</a:t>
            </a:r>
          </a:p>
          <a:p>
            <a:pPr algn="l">
              <a:lnSpc>
                <a:spcPts val="4059"/>
              </a:lnSpc>
            </a:pPr>
            <a:r>
              <a:rPr lang="en-US" sz="2899">
                <a:solidFill>
                  <a:srgbClr val="000000"/>
                </a:solidFill>
                <a:latin typeface="Public Sans"/>
              </a:rPr>
              <a:t> </a:t>
            </a:r>
          </a:p>
          <a:p>
            <a:pPr algn="l">
              <a:lnSpc>
                <a:spcPts val="4059"/>
              </a:lnSpc>
            </a:pPr>
            <a:r>
              <a:rPr lang="en-US" sz="2899">
                <a:solidFill>
                  <a:srgbClr val="000000"/>
                </a:solidFill>
                <a:latin typeface="Public Sans"/>
              </a:rPr>
              <a:t>“</a:t>
            </a:r>
            <a:r>
              <a:rPr lang="en-US" sz="2899">
                <a:solidFill>
                  <a:srgbClr val="000000"/>
                </a:solidFill>
                <a:latin typeface="Public Sans Italics"/>
              </a:rPr>
              <a:t>Should an out-of-agency service request be approved, any other city or special district whose sphere of influence or jurisdictional boundary contains the affected territory may request reconsideration consistent with Rule 3.4(2).” </a:t>
            </a:r>
          </a:p>
          <a:p>
            <a:pPr algn="l">
              <a:lnSpc>
                <a:spcPts val="4059"/>
              </a:lnSpc>
            </a:pPr>
            <a:endParaRPr lang="en-US" sz="2899">
              <a:solidFill>
                <a:srgbClr val="000000"/>
              </a:solidFill>
              <a:latin typeface="Public Sans Italics"/>
            </a:endParaRPr>
          </a:p>
          <a:p>
            <a:pPr algn="ctr">
              <a:lnSpc>
                <a:spcPts val="4479"/>
              </a:lnSpc>
              <a:spcBef>
                <a:spcPct val="0"/>
              </a:spcBef>
            </a:pPr>
            <a:endParaRPr lang="en-US" sz="2899">
              <a:solidFill>
                <a:srgbClr val="000000"/>
              </a:solidFill>
              <a:latin typeface="Public Sans Itali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US"/>
          </a:p>
        </p:txBody>
      </p:sp>
      <p:sp>
        <p:nvSpPr>
          <p:cNvPr id="3" name="Freeform 3"/>
          <p:cNvSpPr/>
          <p:nvPr/>
        </p:nvSpPr>
        <p:spPr>
          <a:xfrm>
            <a:off x="1028700" y="3742493"/>
            <a:ext cx="16230600" cy="5492060"/>
          </a:xfrm>
          <a:custGeom>
            <a:avLst/>
            <a:gdLst/>
            <a:ahLst/>
            <a:cxnLst/>
            <a:rect l="l" t="t" r="r" b="b"/>
            <a:pathLst>
              <a:path w="16230600" h="5492060">
                <a:moveTo>
                  <a:pt x="0" y="0"/>
                </a:moveTo>
                <a:lnTo>
                  <a:pt x="16230600" y="0"/>
                </a:lnTo>
                <a:lnTo>
                  <a:pt x="16230600" y="5492060"/>
                </a:lnTo>
                <a:lnTo>
                  <a:pt x="0" y="5492060"/>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028700" y="2018468"/>
            <a:ext cx="9154782" cy="1219200"/>
          </a:xfrm>
          <a:prstGeom prst="rect">
            <a:avLst/>
          </a:prstGeom>
        </p:spPr>
        <p:txBody>
          <a:bodyPr lIns="0" tIns="0" rIns="0" bIns="0" rtlCol="0" anchor="t">
            <a:spAutoFit/>
          </a:bodyPr>
          <a:lstStyle/>
          <a:p>
            <a:pPr algn="l">
              <a:lnSpc>
                <a:spcPts val="9601"/>
              </a:lnSpc>
            </a:pPr>
            <a:r>
              <a:rPr lang="en-US" sz="8001">
                <a:solidFill>
                  <a:srgbClr val="365B6D"/>
                </a:solidFill>
                <a:latin typeface="Noto Serif Display ExtraCondensed Ultra-Bold Italics"/>
              </a:rPr>
              <a:t>Involvement To-date</a:t>
            </a:r>
          </a:p>
        </p:txBody>
      </p:sp>
      <p:sp>
        <p:nvSpPr>
          <p:cNvPr id="5" name="TextBox 5"/>
          <p:cNvSpPr txBox="1"/>
          <p:nvPr/>
        </p:nvSpPr>
        <p:spPr>
          <a:xfrm>
            <a:off x="1028700" y="962025"/>
            <a:ext cx="8954929" cy="547371"/>
          </a:xfrm>
          <a:prstGeom prst="rect">
            <a:avLst/>
          </a:prstGeom>
        </p:spPr>
        <p:txBody>
          <a:bodyPr lIns="0" tIns="0" rIns="0" bIns="0" rtlCol="0" anchor="t">
            <a:spAutoFit/>
          </a:bodyPr>
          <a:lstStyle/>
          <a:p>
            <a:pPr algn="l">
              <a:lnSpc>
                <a:spcPts val="4479"/>
              </a:lnSpc>
            </a:pPr>
            <a:r>
              <a:rPr lang="en-US" sz="3199">
                <a:solidFill>
                  <a:srgbClr val="333333"/>
                </a:solidFill>
                <a:latin typeface="Public Sans Bold"/>
              </a:rPr>
              <a:t>SALC 2.0 Updated Outreach &amp; Education Plan </a:t>
            </a:r>
          </a:p>
        </p:txBody>
      </p:sp>
      <p:sp>
        <p:nvSpPr>
          <p:cNvPr id="6" name="TextBox 6"/>
          <p:cNvSpPr txBox="1"/>
          <p:nvPr/>
        </p:nvSpPr>
        <p:spPr>
          <a:xfrm>
            <a:off x="12036552" y="962025"/>
            <a:ext cx="5222748" cy="507365"/>
          </a:xfrm>
          <a:prstGeom prst="rect">
            <a:avLst/>
          </a:prstGeom>
        </p:spPr>
        <p:txBody>
          <a:bodyPr lIns="0" tIns="0" rIns="0" bIns="0" rtlCol="0" anchor="t">
            <a:spAutoFit/>
          </a:bodyPr>
          <a:lstStyle/>
          <a:p>
            <a:pPr algn="r">
              <a:lnSpc>
                <a:spcPts val="4059"/>
              </a:lnSpc>
            </a:pPr>
            <a:r>
              <a:rPr lang="en-US" sz="2899">
                <a:solidFill>
                  <a:srgbClr val="365B6D"/>
                </a:solidFill>
                <a:latin typeface="Public Sans Bold"/>
              </a:rPr>
              <a:t>Item 8c </a:t>
            </a:r>
            <a:r>
              <a:rPr lang="en-US" sz="2899">
                <a:solidFill>
                  <a:srgbClr val="EC6D41"/>
                </a:solidFill>
                <a:latin typeface="Public Sans Bold"/>
              </a:rPr>
              <a:t>| Business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US"/>
          </a:p>
        </p:txBody>
      </p:sp>
      <p:sp>
        <p:nvSpPr>
          <p:cNvPr id="3" name="Freeform 3"/>
          <p:cNvSpPr/>
          <p:nvPr/>
        </p:nvSpPr>
        <p:spPr>
          <a:xfrm>
            <a:off x="4933838" y="7705725"/>
            <a:ext cx="2747778" cy="2057400"/>
          </a:xfrm>
          <a:custGeom>
            <a:avLst/>
            <a:gdLst/>
            <a:ahLst/>
            <a:cxnLst/>
            <a:rect l="l" t="t" r="r" b="b"/>
            <a:pathLst>
              <a:path w="2747778" h="2057400">
                <a:moveTo>
                  <a:pt x="0" y="0"/>
                </a:moveTo>
                <a:lnTo>
                  <a:pt x="2747778" y="0"/>
                </a:lnTo>
                <a:lnTo>
                  <a:pt x="2747778"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363753">
            <a:off x="13498326" y="6165044"/>
            <a:ext cx="2888777" cy="3395251"/>
          </a:xfrm>
          <a:custGeom>
            <a:avLst/>
            <a:gdLst/>
            <a:ahLst/>
            <a:cxnLst/>
            <a:rect l="l" t="t" r="r" b="b"/>
            <a:pathLst>
              <a:path w="2888777" h="3395251">
                <a:moveTo>
                  <a:pt x="0" y="0"/>
                </a:moveTo>
                <a:lnTo>
                  <a:pt x="2888777" y="0"/>
                </a:lnTo>
                <a:lnTo>
                  <a:pt x="2888777" y="3395251"/>
                </a:lnTo>
                <a:lnTo>
                  <a:pt x="0" y="33952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305653">
            <a:off x="8451697" y="6284821"/>
            <a:ext cx="3321898" cy="3199961"/>
          </a:xfrm>
          <a:custGeom>
            <a:avLst/>
            <a:gdLst/>
            <a:ahLst/>
            <a:cxnLst/>
            <a:rect l="l" t="t" r="r" b="b"/>
            <a:pathLst>
              <a:path w="3321898" h="3199961">
                <a:moveTo>
                  <a:pt x="0" y="0"/>
                </a:moveTo>
                <a:lnTo>
                  <a:pt x="3321898" y="0"/>
                </a:lnTo>
                <a:lnTo>
                  <a:pt x="3321898" y="3199962"/>
                </a:lnTo>
                <a:lnTo>
                  <a:pt x="0" y="3199962"/>
                </a:lnTo>
                <a:lnTo>
                  <a:pt x="0" y="0"/>
                </a:lnTo>
                <a:close/>
              </a:path>
            </a:pathLst>
          </a:custGeom>
          <a:blipFill>
            <a:blip r:embed="rId6">
              <a:alphaModFix amt="77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233953" y="6829864"/>
            <a:ext cx="3400281" cy="2590396"/>
          </a:xfrm>
          <a:custGeom>
            <a:avLst/>
            <a:gdLst/>
            <a:ahLst/>
            <a:cxnLst/>
            <a:rect l="l" t="t" r="r" b="b"/>
            <a:pathLst>
              <a:path w="3400281" h="2590396">
                <a:moveTo>
                  <a:pt x="0" y="0"/>
                </a:moveTo>
                <a:lnTo>
                  <a:pt x="3400281" y="0"/>
                </a:lnTo>
                <a:lnTo>
                  <a:pt x="3400281" y="2590396"/>
                </a:lnTo>
                <a:lnTo>
                  <a:pt x="0" y="2590396"/>
                </a:lnTo>
                <a:lnTo>
                  <a:pt x="0" y="0"/>
                </a:lnTo>
                <a:close/>
              </a:path>
            </a:pathLst>
          </a:custGeom>
          <a:blipFill>
            <a:blip r:embed="rId8">
              <a:alphaModFix amt="64000"/>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1028700" y="2018468"/>
            <a:ext cx="11007852" cy="1219200"/>
          </a:xfrm>
          <a:prstGeom prst="rect">
            <a:avLst/>
          </a:prstGeom>
        </p:spPr>
        <p:txBody>
          <a:bodyPr lIns="0" tIns="0" rIns="0" bIns="0" rtlCol="0" anchor="t">
            <a:spAutoFit/>
          </a:bodyPr>
          <a:lstStyle/>
          <a:p>
            <a:pPr algn="l">
              <a:lnSpc>
                <a:spcPts val="9601"/>
              </a:lnSpc>
            </a:pPr>
            <a:r>
              <a:rPr lang="en-US" sz="8001">
                <a:solidFill>
                  <a:srgbClr val="365B6D"/>
                </a:solidFill>
                <a:latin typeface="Noto Serif Display ExtraCondensed Ultra-Bold Italics"/>
              </a:rPr>
              <a:t>Future Engagement Plans</a:t>
            </a:r>
          </a:p>
        </p:txBody>
      </p:sp>
      <p:sp>
        <p:nvSpPr>
          <p:cNvPr id="8" name="TextBox 8"/>
          <p:cNvSpPr txBox="1"/>
          <p:nvPr/>
        </p:nvSpPr>
        <p:spPr>
          <a:xfrm>
            <a:off x="1028700" y="962025"/>
            <a:ext cx="8954929" cy="547371"/>
          </a:xfrm>
          <a:prstGeom prst="rect">
            <a:avLst/>
          </a:prstGeom>
        </p:spPr>
        <p:txBody>
          <a:bodyPr lIns="0" tIns="0" rIns="0" bIns="0" rtlCol="0" anchor="t">
            <a:spAutoFit/>
          </a:bodyPr>
          <a:lstStyle/>
          <a:p>
            <a:pPr algn="l">
              <a:lnSpc>
                <a:spcPts val="4479"/>
              </a:lnSpc>
            </a:pPr>
            <a:r>
              <a:rPr lang="en-US" sz="3199">
                <a:solidFill>
                  <a:srgbClr val="333333"/>
                </a:solidFill>
                <a:latin typeface="Public Sans Bold"/>
              </a:rPr>
              <a:t>SALC 2.0 Updated Outreach &amp; Education Plan </a:t>
            </a:r>
          </a:p>
        </p:txBody>
      </p:sp>
      <p:sp>
        <p:nvSpPr>
          <p:cNvPr id="9" name="TextBox 9"/>
          <p:cNvSpPr txBox="1"/>
          <p:nvPr/>
        </p:nvSpPr>
        <p:spPr>
          <a:xfrm>
            <a:off x="12036552" y="962025"/>
            <a:ext cx="5222748" cy="507365"/>
          </a:xfrm>
          <a:prstGeom prst="rect">
            <a:avLst/>
          </a:prstGeom>
        </p:spPr>
        <p:txBody>
          <a:bodyPr lIns="0" tIns="0" rIns="0" bIns="0" rtlCol="0" anchor="t">
            <a:spAutoFit/>
          </a:bodyPr>
          <a:lstStyle/>
          <a:p>
            <a:pPr algn="r">
              <a:lnSpc>
                <a:spcPts val="4059"/>
              </a:lnSpc>
            </a:pPr>
            <a:r>
              <a:rPr lang="en-US" sz="2899">
                <a:solidFill>
                  <a:srgbClr val="365B6D"/>
                </a:solidFill>
                <a:latin typeface="Public Sans Bold"/>
              </a:rPr>
              <a:t>Item 8c </a:t>
            </a:r>
            <a:r>
              <a:rPr lang="en-US" sz="2899">
                <a:solidFill>
                  <a:srgbClr val="EC6D41"/>
                </a:solidFill>
                <a:latin typeface="Public Sans Bold"/>
              </a:rPr>
              <a:t>| Business </a:t>
            </a:r>
          </a:p>
        </p:txBody>
      </p:sp>
      <p:sp>
        <p:nvSpPr>
          <p:cNvPr id="10" name="TextBox 10"/>
          <p:cNvSpPr txBox="1"/>
          <p:nvPr/>
        </p:nvSpPr>
        <p:spPr>
          <a:xfrm>
            <a:off x="693182" y="3399593"/>
            <a:ext cx="16566118" cy="2611121"/>
          </a:xfrm>
          <a:prstGeom prst="rect">
            <a:avLst/>
          </a:prstGeom>
        </p:spPr>
        <p:txBody>
          <a:bodyPr lIns="0" tIns="0" rIns="0" bIns="0" rtlCol="0" anchor="t">
            <a:spAutoFit/>
          </a:bodyPr>
          <a:lstStyle/>
          <a:p>
            <a:pPr marL="798823" lvl="1" indent="-399411" algn="l">
              <a:lnSpc>
                <a:spcPts val="5179"/>
              </a:lnSpc>
              <a:buFont typeface="Arial"/>
              <a:buChar char="•"/>
            </a:pPr>
            <a:r>
              <a:rPr lang="en-US" sz="3699">
                <a:solidFill>
                  <a:srgbClr val="000000"/>
                </a:solidFill>
                <a:latin typeface="Public Sans Bold"/>
              </a:rPr>
              <a:t>Public Workshops</a:t>
            </a:r>
          </a:p>
          <a:p>
            <a:pPr marL="798823" lvl="1" indent="-399411" algn="l">
              <a:lnSpc>
                <a:spcPts val="5179"/>
              </a:lnSpc>
              <a:buFont typeface="Arial"/>
              <a:buChar char="•"/>
            </a:pPr>
            <a:r>
              <a:rPr lang="en-US" sz="3699">
                <a:solidFill>
                  <a:srgbClr val="000000"/>
                </a:solidFill>
                <a:latin typeface="Public Sans Bold"/>
              </a:rPr>
              <a:t>Producer Summit</a:t>
            </a:r>
          </a:p>
          <a:p>
            <a:pPr marL="798823" lvl="1" indent="-399411" algn="l">
              <a:lnSpc>
                <a:spcPts val="5179"/>
              </a:lnSpc>
              <a:buFont typeface="Arial"/>
              <a:buChar char="•"/>
            </a:pPr>
            <a:r>
              <a:rPr lang="en-US" sz="3699">
                <a:solidFill>
                  <a:srgbClr val="000000"/>
                </a:solidFill>
                <a:latin typeface="Public Sans Bold"/>
              </a:rPr>
              <a:t>Working group meetings involving local producers &amp; technical experts </a:t>
            </a:r>
          </a:p>
          <a:p>
            <a:pPr marL="798823" lvl="1" indent="-399411" algn="l">
              <a:lnSpc>
                <a:spcPts val="5179"/>
              </a:lnSpc>
              <a:buFont typeface="Arial"/>
              <a:buChar char="•"/>
            </a:pPr>
            <a:r>
              <a:rPr lang="en-US" sz="3699">
                <a:solidFill>
                  <a:srgbClr val="000000"/>
                </a:solidFill>
                <a:latin typeface="Public Sans Bold"/>
              </a:rPr>
              <a:t>Interviews with local agencies &amp; jurisdictions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US"/>
          </a:p>
        </p:txBody>
      </p:sp>
      <p:sp>
        <p:nvSpPr>
          <p:cNvPr id="3" name="TextBox 3"/>
          <p:cNvSpPr txBox="1"/>
          <p:nvPr/>
        </p:nvSpPr>
        <p:spPr>
          <a:xfrm>
            <a:off x="880281" y="2424816"/>
            <a:ext cx="9154782" cy="1219200"/>
          </a:xfrm>
          <a:prstGeom prst="rect">
            <a:avLst/>
          </a:prstGeom>
        </p:spPr>
        <p:txBody>
          <a:bodyPr lIns="0" tIns="0" rIns="0" bIns="0" rtlCol="0" anchor="t">
            <a:spAutoFit/>
          </a:bodyPr>
          <a:lstStyle/>
          <a:p>
            <a:pPr algn="l">
              <a:lnSpc>
                <a:spcPts val="9601"/>
              </a:lnSpc>
            </a:pPr>
            <a:r>
              <a:rPr lang="en-US" sz="8001">
                <a:solidFill>
                  <a:srgbClr val="365B6D"/>
                </a:solidFill>
                <a:latin typeface="Noto Serif Display ExtraCondensed Ultra-Bold Italics"/>
              </a:rPr>
              <a:t>Background</a:t>
            </a:r>
          </a:p>
        </p:txBody>
      </p:sp>
      <p:sp>
        <p:nvSpPr>
          <p:cNvPr id="4" name="TextBox 4"/>
          <p:cNvSpPr txBox="1"/>
          <p:nvPr/>
        </p:nvSpPr>
        <p:spPr>
          <a:xfrm>
            <a:off x="1028700" y="962025"/>
            <a:ext cx="9867900" cy="547371"/>
          </a:xfrm>
          <a:prstGeom prst="rect">
            <a:avLst/>
          </a:prstGeom>
        </p:spPr>
        <p:txBody>
          <a:bodyPr wrap="square" lIns="0" tIns="0" rIns="0" bIns="0" rtlCol="0" anchor="t">
            <a:spAutoFit/>
          </a:bodyPr>
          <a:lstStyle/>
          <a:p>
            <a:pPr algn="l">
              <a:lnSpc>
                <a:spcPts val="4479"/>
              </a:lnSpc>
            </a:pPr>
            <a:r>
              <a:rPr lang="en-US" sz="3199" dirty="0">
                <a:solidFill>
                  <a:srgbClr val="333333"/>
                </a:solidFill>
                <a:latin typeface="Public Sans Bold"/>
              </a:rPr>
              <a:t>Proposed “Sky Ranch Change of Organization”</a:t>
            </a:r>
          </a:p>
        </p:txBody>
      </p:sp>
      <p:sp>
        <p:nvSpPr>
          <p:cNvPr id="5" name="TextBox 5"/>
          <p:cNvSpPr txBox="1"/>
          <p:nvPr/>
        </p:nvSpPr>
        <p:spPr>
          <a:xfrm>
            <a:off x="12036552" y="962025"/>
            <a:ext cx="5222748" cy="507365"/>
          </a:xfrm>
          <a:prstGeom prst="rect">
            <a:avLst/>
          </a:prstGeom>
        </p:spPr>
        <p:txBody>
          <a:bodyPr lIns="0" tIns="0" rIns="0" bIns="0" rtlCol="0" anchor="t">
            <a:spAutoFit/>
          </a:bodyPr>
          <a:lstStyle/>
          <a:p>
            <a:pPr algn="r">
              <a:lnSpc>
                <a:spcPts val="4059"/>
              </a:lnSpc>
            </a:pPr>
            <a:r>
              <a:rPr lang="en-US" sz="2899">
                <a:solidFill>
                  <a:srgbClr val="365B6D"/>
                </a:solidFill>
                <a:latin typeface="Public Sans Bold"/>
              </a:rPr>
              <a:t>Item 7a </a:t>
            </a:r>
            <a:r>
              <a:rPr lang="en-US" sz="2899">
                <a:solidFill>
                  <a:srgbClr val="EC6D41"/>
                </a:solidFill>
                <a:latin typeface="Public Sans Bold"/>
              </a:rPr>
              <a:t>| Public Hearing </a:t>
            </a:r>
          </a:p>
        </p:txBody>
      </p:sp>
      <p:sp>
        <p:nvSpPr>
          <p:cNvPr id="6" name="AutoShape 6"/>
          <p:cNvSpPr/>
          <p:nvPr/>
        </p:nvSpPr>
        <p:spPr>
          <a:xfrm>
            <a:off x="6392621" y="3034416"/>
            <a:ext cx="3642443" cy="0"/>
          </a:xfrm>
          <a:prstGeom prst="line">
            <a:avLst/>
          </a:prstGeom>
          <a:ln w="47625" cap="flat">
            <a:solidFill>
              <a:srgbClr val="333333"/>
            </a:solidFill>
            <a:prstDash val="solid"/>
            <a:headEnd type="none" w="sm" len="sm"/>
            <a:tailEnd type="arrow" w="med" len="sm"/>
          </a:ln>
        </p:spPr>
        <p:txBody>
          <a:bodyPr/>
          <a:lstStyle/>
          <a:p>
            <a:endParaRPr lang="en-US"/>
          </a:p>
        </p:txBody>
      </p:sp>
      <p:sp>
        <p:nvSpPr>
          <p:cNvPr id="7" name="TextBox 7"/>
          <p:cNvSpPr txBox="1"/>
          <p:nvPr/>
        </p:nvSpPr>
        <p:spPr>
          <a:xfrm>
            <a:off x="10183482" y="2172987"/>
            <a:ext cx="7729776" cy="1953896"/>
          </a:xfrm>
          <a:prstGeom prst="rect">
            <a:avLst/>
          </a:prstGeom>
        </p:spPr>
        <p:txBody>
          <a:bodyPr lIns="0" tIns="0" rIns="0" bIns="0" rtlCol="0" anchor="t">
            <a:spAutoFit/>
          </a:bodyPr>
          <a:lstStyle/>
          <a:p>
            <a:pPr marL="798823" lvl="1" indent="-399411" algn="l">
              <a:lnSpc>
                <a:spcPts val="5179"/>
              </a:lnSpc>
              <a:buFont typeface="Arial"/>
              <a:buChar char="•"/>
            </a:pPr>
            <a:r>
              <a:rPr lang="en-US" sz="3699">
                <a:solidFill>
                  <a:srgbClr val="333333"/>
                </a:solidFill>
                <a:latin typeface="Public Sans Bold"/>
              </a:rPr>
              <a:t>Resolution by Padre Dam MWD</a:t>
            </a:r>
          </a:p>
          <a:p>
            <a:pPr marL="798823" lvl="1" indent="-399411" algn="l">
              <a:lnSpc>
                <a:spcPts val="5179"/>
              </a:lnSpc>
              <a:buFont typeface="Arial"/>
              <a:buChar char="•"/>
            </a:pPr>
            <a:r>
              <a:rPr lang="en-US" sz="3699">
                <a:solidFill>
                  <a:srgbClr val="333333"/>
                </a:solidFill>
                <a:latin typeface="Public Sans Bold"/>
              </a:rPr>
              <a:t>Detachment from Helix WD</a:t>
            </a:r>
          </a:p>
          <a:p>
            <a:pPr marL="798823" lvl="1" indent="-399411" algn="l">
              <a:lnSpc>
                <a:spcPts val="5179"/>
              </a:lnSpc>
              <a:buFont typeface="Arial"/>
              <a:buChar char="•"/>
            </a:pPr>
            <a:r>
              <a:rPr lang="en-US" sz="3699">
                <a:solidFill>
                  <a:srgbClr val="333333"/>
                </a:solidFill>
                <a:latin typeface="Public Sans Bold"/>
              </a:rPr>
              <a:t>Conforming SOI Actions</a:t>
            </a:r>
          </a:p>
        </p:txBody>
      </p:sp>
      <p:sp>
        <p:nvSpPr>
          <p:cNvPr id="8" name="TextBox 8"/>
          <p:cNvSpPr txBox="1"/>
          <p:nvPr/>
        </p:nvSpPr>
        <p:spPr>
          <a:xfrm>
            <a:off x="1028700" y="5279407"/>
            <a:ext cx="16467125" cy="2611121"/>
          </a:xfrm>
          <a:prstGeom prst="rect">
            <a:avLst/>
          </a:prstGeom>
        </p:spPr>
        <p:txBody>
          <a:bodyPr lIns="0" tIns="0" rIns="0" bIns="0" rtlCol="0" anchor="t">
            <a:spAutoFit/>
          </a:bodyPr>
          <a:lstStyle/>
          <a:p>
            <a:pPr marL="798823" lvl="1" indent="-399411" algn="l">
              <a:lnSpc>
                <a:spcPts val="5179"/>
              </a:lnSpc>
              <a:buFont typeface="Arial"/>
              <a:buChar char="•"/>
            </a:pPr>
            <a:r>
              <a:rPr lang="en-US" sz="3699">
                <a:solidFill>
                  <a:srgbClr val="333333"/>
                </a:solidFill>
                <a:latin typeface="Public Sans Bold"/>
              </a:rPr>
              <a:t>Detachment of 26.5 acres within City of Santee from Helix WD</a:t>
            </a:r>
          </a:p>
          <a:p>
            <a:pPr marL="798823" lvl="1" indent="-399411" algn="l">
              <a:lnSpc>
                <a:spcPts val="5179"/>
              </a:lnSpc>
              <a:buFont typeface="Arial"/>
              <a:buChar char="•"/>
            </a:pPr>
            <a:r>
              <a:rPr lang="en-US" sz="3699">
                <a:solidFill>
                  <a:srgbClr val="333333"/>
                </a:solidFill>
                <a:latin typeface="Public Sans Bold"/>
              </a:rPr>
              <a:t>Developed w/27 single-family homes &amp; ancillary Improvements</a:t>
            </a:r>
          </a:p>
          <a:p>
            <a:pPr marL="798823" lvl="1" indent="-399411" algn="l">
              <a:lnSpc>
                <a:spcPts val="5179"/>
              </a:lnSpc>
              <a:buFont typeface="Arial"/>
              <a:buChar char="•"/>
            </a:pPr>
            <a:r>
              <a:rPr lang="en-US" sz="3699">
                <a:solidFill>
                  <a:srgbClr val="333333"/>
                </a:solidFill>
                <a:latin typeface="Public Sans Bold"/>
              </a:rPr>
              <a:t>Eliminate overlap of services between Padre Dam MWD &amp; Helix WD</a:t>
            </a:r>
          </a:p>
          <a:p>
            <a:pPr marL="798823" lvl="1" indent="-399411" algn="l">
              <a:lnSpc>
                <a:spcPts val="5179"/>
              </a:lnSpc>
              <a:buFont typeface="Arial"/>
              <a:buChar char="•"/>
            </a:pPr>
            <a:r>
              <a:rPr lang="en-US" sz="3699">
                <a:solidFill>
                  <a:srgbClr val="333333"/>
                </a:solidFill>
                <a:latin typeface="Public Sans Bold"/>
              </a:rPr>
              <a:t>Make Padre Dam MWD authorized water service provider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US"/>
          </a:p>
        </p:txBody>
      </p:sp>
      <p:sp>
        <p:nvSpPr>
          <p:cNvPr id="3" name="Freeform 3"/>
          <p:cNvSpPr/>
          <p:nvPr/>
        </p:nvSpPr>
        <p:spPr>
          <a:xfrm>
            <a:off x="2407236" y="2018468"/>
            <a:ext cx="13070129" cy="7050120"/>
          </a:xfrm>
          <a:custGeom>
            <a:avLst/>
            <a:gdLst/>
            <a:ahLst/>
            <a:cxnLst/>
            <a:rect l="l" t="t" r="r" b="b"/>
            <a:pathLst>
              <a:path w="13070129" h="7050120">
                <a:moveTo>
                  <a:pt x="0" y="0"/>
                </a:moveTo>
                <a:lnTo>
                  <a:pt x="13070129" y="0"/>
                </a:lnTo>
                <a:lnTo>
                  <a:pt x="13070129" y="7050120"/>
                </a:lnTo>
                <a:lnTo>
                  <a:pt x="0" y="7050120"/>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028700" y="962025"/>
            <a:ext cx="9867900" cy="547371"/>
          </a:xfrm>
          <a:prstGeom prst="rect">
            <a:avLst/>
          </a:prstGeom>
        </p:spPr>
        <p:txBody>
          <a:bodyPr wrap="square" lIns="0" tIns="0" rIns="0" bIns="0" rtlCol="0" anchor="t">
            <a:spAutoFit/>
          </a:bodyPr>
          <a:lstStyle/>
          <a:p>
            <a:pPr algn="l">
              <a:lnSpc>
                <a:spcPts val="4479"/>
              </a:lnSpc>
            </a:pPr>
            <a:r>
              <a:rPr lang="en-US" sz="3199" dirty="0">
                <a:solidFill>
                  <a:srgbClr val="333333"/>
                </a:solidFill>
                <a:latin typeface="Public Sans Bold"/>
              </a:rPr>
              <a:t>Proposed “Sky Ranch Change of Organization”</a:t>
            </a:r>
          </a:p>
        </p:txBody>
      </p:sp>
      <p:sp>
        <p:nvSpPr>
          <p:cNvPr id="5" name="TextBox 5"/>
          <p:cNvSpPr txBox="1"/>
          <p:nvPr/>
        </p:nvSpPr>
        <p:spPr>
          <a:xfrm>
            <a:off x="12036552" y="962025"/>
            <a:ext cx="5222748" cy="507365"/>
          </a:xfrm>
          <a:prstGeom prst="rect">
            <a:avLst/>
          </a:prstGeom>
        </p:spPr>
        <p:txBody>
          <a:bodyPr lIns="0" tIns="0" rIns="0" bIns="0" rtlCol="0" anchor="t">
            <a:spAutoFit/>
          </a:bodyPr>
          <a:lstStyle/>
          <a:p>
            <a:pPr algn="r">
              <a:lnSpc>
                <a:spcPts val="4059"/>
              </a:lnSpc>
            </a:pPr>
            <a:r>
              <a:rPr lang="en-US" sz="2899">
                <a:solidFill>
                  <a:srgbClr val="365B6D"/>
                </a:solidFill>
                <a:latin typeface="Public Sans Bold"/>
              </a:rPr>
              <a:t>Item 7a </a:t>
            </a:r>
            <a:r>
              <a:rPr lang="en-US" sz="2899">
                <a:solidFill>
                  <a:srgbClr val="EC6D41"/>
                </a:solidFill>
                <a:latin typeface="Public Sans Bold"/>
              </a:rPr>
              <a:t>| Public Hearing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US"/>
          </a:p>
        </p:txBody>
      </p:sp>
      <p:sp>
        <p:nvSpPr>
          <p:cNvPr id="3" name="TextBox 3"/>
          <p:cNvSpPr txBox="1"/>
          <p:nvPr/>
        </p:nvSpPr>
        <p:spPr>
          <a:xfrm>
            <a:off x="1028700" y="2018468"/>
            <a:ext cx="9154782" cy="1219200"/>
          </a:xfrm>
          <a:prstGeom prst="rect">
            <a:avLst/>
          </a:prstGeom>
        </p:spPr>
        <p:txBody>
          <a:bodyPr lIns="0" tIns="0" rIns="0" bIns="0" rtlCol="0" anchor="t">
            <a:spAutoFit/>
          </a:bodyPr>
          <a:lstStyle/>
          <a:p>
            <a:pPr algn="l">
              <a:lnSpc>
                <a:spcPts val="9601"/>
              </a:lnSpc>
            </a:pPr>
            <a:r>
              <a:rPr lang="en-US" sz="8001">
                <a:solidFill>
                  <a:srgbClr val="365B6D"/>
                </a:solidFill>
                <a:latin typeface="Noto Serif Display ExtraCondensed Ultra-Bold Italics"/>
              </a:rPr>
              <a:t>Qualifier</a:t>
            </a:r>
          </a:p>
        </p:txBody>
      </p:sp>
      <p:sp>
        <p:nvSpPr>
          <p:cNvPr id="4" name="TextBox 4"/>
          <p:cNvSpPr txBox="1"/>
          <p:nvPr/>
        </p:nvSpPr>
        <p:spPr>
          <a:xfrm>
            <a:off x="1028700" y="962025"/>
            <a:ext cx="9791700" cy="547371"/>
          </a:xfrm>
          <a:prstGeom prst="rect">
            <a:avLst/>
          </a:prstGeom>
        </p:spPr>
        <p:txBody>
          <a:bodyPr wrap="square" lIns="0" tIns="0" rIns="0" bIns="0" rtlCol="0" anchor="t">
            <a:spAutoFit/>
          </a:bodyPr>
          <a:lstStyle/>
          <a:p>
            <a:pPr algn="l">
              <a:lnSpc>
                <a:spcPts val="4479"/>
              </a:lnSpc>
            </a:pPr>
            <a:r>
              <a:rPr lang="en-US" sz="3199" dirty="0">
                <a:solidFill>
                  <a:srgbClr val="333333"/>
                </a:solidFill>
                <a:latin typeface="Public Sans Bold"/>
              </a:rPr>
              <a:t>Proposed “Sky Ranch Change of Organization”</a:t>
            </a:r>
          </a:p>
        </p:txBody>
      </p:sp>
      <p:sp>
        <p:nvSpPr>
          <p:cNvPr id="5" name="TextBox 5"/>
          <p:cNvSpPr txBox="1"/>
          <p:nvPr/>
        </p:nvSpPr>
        <p:spPr>
          <a:xfrm>
            <a:off x="12036552" y="962025"/>
            <a:ext cx="5222748" cy="507365"/>
          </a:xfrm>
          <a:prstGeom prst="rect">
            <a:avLst/>
          </a:prstGeom>
        </p:spPr>
        <p:txBody>
          <a:bodyPr lIns="0" tIns="0" rIns="0" bIns="0" rtlCol="0" anchor="t">
            <a:spAutoFit/>
          </a:bodyPr>
          <a:lstStyle/>
          <a:p>
            <a:pPr algn="r">
              <a:lnSpc>
                <a:spcPts val="4059"/>
              </a:lnSpc>
            </a:pPr>
            <a:r>
              <a:rPr lang="en-US" sz="2899">
                <a:solidFill>
                  <a:srgbClr val="365B6D"/>
                </a:solidFill>
                <a:latin typeface="Public Sans Bold"/>
              </a:rPr>
              <a:t>Item 7a </a:t>
            </a:r>
            <a:r>
              <a:rPr lang="en-US" sz="2899">
                <a:solidFill>
                  <a:srgbClr val="EC6D41"/>
                </a:solidFill>
                <a:latin typeface="Public Sans Bold"/>
              </a:rPr>
              <a:t>| Public Hearing </a:t>
            </a:r>
          </a:p>
        </p:txBody>
      </p:sp>
      <p:sp>
        <p:nvSpPr>
          <p:cNvPr id="6" name="TextBox 6"/>
          <p:cNvSpPr txBox="1"/>
          <p:nvPr/>
        </p:nvSpPr>
        <p:spPr>
          <a:xfrm>
            <a:off x="5115237" y="1980368"/>
            <a:ext cx="11254383" cy="2153286"/>
          </a:xfrm>
          <a:prstGeom prst="rect">
            <a:avLst/>
          </a:prstGeom>
        </p:spPr>
        <p:txBody>
          <a:bodyPr lIns="0" tIns="0" rIns="0" bIns="0" rtlCol="0" anchor="t">
            <a:spAutoFit/>
          </a:bodyPr>
          <a:lstStyle/>
          <a:p>
            <a:pPr marL="885181" lvl="1" indent="-442590" algn="l">
              <a:lnSpc>
                <a:spcPts val="5739"/>
              </a:lnSpc>
              <a:buFont typeface="Arial"/>
              <a:buChar char="•"/>
            </a:pPr>
            <a:r>
              <a:rPr lang="en-US" sz="4099">
                <a:solidFill>
                  <a:srgbClr val="333333"/>
                </a:solidFill>
                <a:latin typeface="Public Sans Bold"/>
              </a:rPr>
              <a:t>Shere-of-Influence amendment needed</a:t>
            </a:r>
          </a:p>
          <a:p>
            <a:pPr marL="885181" lvl="1" indent="-442590" algn="l">
              <a:lnSpc>
                <a:spcPts val="5739"/>
              </a:lnSpc>
              <a:buFont typeface="Arial"/>
              <a:buChar char="•"/>
            </a:pPr>
            <a:r>
              <a:rPr lang="en-US" sz="4099">
                <a:solidFill>
                  <a:srgbClr val="333333"/>
                </a:solidFill>
                <a:latin typeface="Public Sans Bold"/>
              </a:rPr>
              <a:t>Policy L-106 (MSR 5+ years old)</a:t>
            </a:r>
          </a:p>
          <a:p>
            <a:pPr marL="885181" lvl="1" indent="-442590" algn="l">
              <a:lnSpc>
                <a:spcPts val="5739"/>
              </a:lnSpc>
              <a:buFont typeface="Arial"/>
              <a:buChar char="•"/>
            </a:pPr>
            <a:r>
              <a:rPr lang="en-US" sz="4099">
                <a:solidFill>
                  <a:srgbClr val="333333"/>
                </a:solidFill>
                <a:latin typeface="Public Sans Bold"/>
              </a:rPr>
              <a:t>Waiver is appropriate, modest project size</a:t>
            </a:r>
          </a:p>
        </p:txBody>
      </p:sp>
      <p:sp>
        <p:nvSpPr>
          <p:cNvPr id="7" name="TextBox 7"/>
          <p:cNvSpPr txBox="1"/>
          <p:nvPr/>
        </p:nvSpPr>
        <p:spPr>
          <a:xfrm>
            <a:off x="1028700" y="6210836"/>
            <a:ext cx="16230600" cy="2272031"/>
          </a:xfrm>
          <a:prstGeom prst="rect">
            <a:avLst/>
          </a:prstGeom>
        </p:spPr>
        <p:txBody>
          <a:bodyPr lIns="0" tIns="0" rIns="0" bIns="0" rtlCol="0" anchor="t">
            <a:spAutoFit/>
          </a:bodyPr>
          <a:lstStyle/>
          <a:p>
            <a:pPr algn="l">
              <a:lnSpc>
                <a:spcPts val="6019"/>
              </a:lnSpc>
            </a:pPr>
            <a:r>
              <a:rPr lang="en-US" sz="4299">
                <a:solidFill>
                  <a:srgbClr val="333333"/>
                </a:solidFill>
                <a:latin typeface="Public Sans Bold"/>
              </a:rPr>
              <a:t>a) Approve proposal as submitted w/SOI amendment </a:t>
            </a:r>
          </a:p>
          <a:p>
            <a:pPr algn="l">
              <a:lnSpc>
                <a:spcPts val="6019"/>
              </a:lnSpc>
            </a:pPr>
            <a:r>
              <a:rPr lang="en-US" sz="4299">
                <a:solidFill>
                  <a:srgbClr val="333333"/>
                </a:solidFill>
                <a:latin typeface="Public Sans Bold"/>
              </a:rPr>
              <a:t>b) Approve standard conditions &amp; delegate protest to EO</a:t>
            </a:r>
          </a:p>
          <a:p>
            <a:pPr algn="l">
              <a:lnSpc>
                <a:spcPts val="6019"/>
              </a:lnSpc>
            </a:pPr>
            <a:r>
              <a:rPr lang="en-US" sz="4299">
                <a:solidFill>
                  <a:srgbClr val="333333"/>
                </a:solidFill>
                <a:latin typeface="Public Sans Bold"/>
              </a:rPr>
              <a:t>c) Approve exemption findings as specified under CEQA</a:t>
            </a:r>
          </a:p>
        </p:txBody>
      </p:sp>
      <p:sp>
        <p:nvSpPr>
          <p:cNvPr id="8" name="TextBox 8"/>
          <p:cNvSpPr txBox="1"/>
          <p:nvPr/>
        </p:nvSpPr>
        <p:spPr>
          <a:xfrm>
            <a:off x="1028700" y="4686104"/>
            <a:ext cx="9154782" cy="1219200"/>
          </a:xfrm>
          <a:prstGeom prst="rect">
            <a:avLst/>
          </a:prstGeom>
        </p:spPr>
        <p:txBody>
          <a:bodyPr lIns="0" tIns="0" rIns="0" bIns="0" rtlCol="0" anchor="t">
            <a:spAutoFit/>
          </a:bodyPr>
          <a:lstStyle/>
          <a:p>
            <a:pPr algn="l">
              <a:lnSpc>
                <a:spcPts val="9601"/>
              </a:lnSpc>
            </a:pPr>
            <a:r>
              <a:rPr lang="en-US" sz="8001">
                <a:solidFill>
                  <a:srgbClr val="365B6D"/>
                </a:solidFill>
                <a:latin typeface="Noto Serif Display ExtraCondensed Ultra-Bold Italics"/>
              </a:rPr>
              <a:t>Recommendation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US"/>
          </a:p>
        </p:txBody>
      </p:sp>
      <p:sp>
        <p:nvSpPr>
          <p:cNvPr id="3" name="Freeform 3"/>
          <p:cNvSpPr/>
          <p:nvPr/>
        </p:nvSpPr>
        <p:spPr>
          <a:xfrm>
            <a:off x="434609" y="2018468"/>
            <a:ext cx="8867563" cy="7964757"/>
          </a:xfrm>
          <a:custGeom>
            <a:avLst/>
            <a:gdLst/>
            <a:ahLst/>
            <a:cxnLst/>
            <a:rect l="l" t="t" r="r" b="b"/>
            <a:pathLst>
              <a:path w="8867563" h="7964757">
                <a:moveTo>
                  <a:pt x="0" y="0"/>
                </a:moveTo>
                <a:lnTo>
                  <a:pt x="8867563" y="0"/>
                </a:lnTo>
                <a:lnTo>
                  <a:pt x="8867563" y="7964757"/>
                </a:lnTo>
                <a:lnTo>
                  <a:pt x="0" y="7964757"/>
                </a:lnTo>
                <a:lnTo>
                  <a:pt x="0" y="0"/>
                </a:lnTo>
                <a:close/>
              </a:path>
            </a:pathLst>
          </a:custGeom>
          <a:blipFill>
            <a:blip r:embed="rId2"/>
            <a:stretch>
              <a:fillRect/>
            </a:stretch>
          </a:blipFill>
        </p:spPr>
        <p:txBody>
          <a:bodyPr/>
          <a:lstStyle/>
          <a:p>
            <a:endParaRPr lang="en-US"/>
          </a:p>
        </p:txBody>
      </p:sp>
      <p:sp>
        <p:nvSpPr>
          <p:cNvPr id="4" name="Freeform 4"/>
          <p:cNvSpPr/>
          <p:nvPr/>
        </p:nvSpPr>
        <p:spPr>
          <a:xfrm>
            <a:off x="9594789" y="3430437"/>
            <a:ext cx="8462212" cy="5140819"/>
          </a:xfrm>
          <a:custGeom>
            <a:avLst/>
            <a:gdLst/>
            <a:ahLst/>
            <a:cxnLst/>
            <a:rect l="l" t="t" r="r" b="b"/>
            <a:pathLst>
              <a:path w="8462212" h="5140819">
                <a:moveTo>
                  <a:pt x="0" y="0"/>
                </a:moveTo>
                <a:lnTo>
                  <a:pt x="8462212" y="0"/>
                </a:lnTo>
                <a:lnTo>
                  <a:pt x="8462212" y="5140819"/>
                </a:lnTo>
                <a:lnTo>
                  <a:pt x="0" y="5140819"/>
                </a:lnTo>
                <a:lnTo>
                  <a:pt x="0" y="0"/>
                </a:lnTo>
                <a:close/>
              </a:path>
            </a:pathLst>
          </a:custGeom>
          <a:blipFill>
            <a:blip r:embed="rId3"/>
            <a:stretch>
              <a:fillRect l="-2832" r="-2729"/>
            </a:stretch>
          </a:blipFill>
        </p:spPr>
        <p:txBody>
          <a:bodyPr/>
          <a:lstStyle/>
          <a:p>
            <a:endParaRPr lang="en-US"/>
          </a:p>
        </p:txBody>
      </p:sp>
      <p:sp>
        <p:nvSpPr>
          <p:cNvPr id="5" name="TextBox 5"/>
          <p:cNvSpPr txBox="1"/>
          <p:nvPr/>
        </p:nvSpPr>
        <p:spPr>
          <a:xfrm>
            <a:off x="1028700" y="962025"/>
            <a:ext cx="4930616" cy="547371"/>
          </a:xfrm>
          <a:prstGeom prst="rect">
            <a:avLst/>
          </a:prstGeom>
        </p:spPr>
        <p:txBody>
          <a:bodyPr lIns="0" tIns="0" rIns="0" bIns="0" rtlCol="0" anchor="t">
            <a:spAutoFit/>
          </a:bodyPr>
          <a:lstStyle/>
          <a:p>
            <a:pPr algn="l">
              <a:lnSpc>
                <a:spcPts val="4479"/>
              </a:lnSpc>
            </a:pPr>
            <a:r>
              <a:rPr lang="en-US" sz="3199">
                <a:solidFill>
                  <a:srgbClr val="333333"/>
                </a:solidFill>
                <a:latin typeface="Public Sans Bold"/>
              </a:rPr>
              <a:t>Final Workplan &amp; Budget </a:t>
            </a:r>
          </a:p>
        </p:txBody>
      </p:sp>
      <p:sp>
        <p:nvSpPr>
          <p:cNvPr id="6" name="TextBox 6"/>
          <p:cNvSpPr txBox="1"/>
          <p:nvPr/>
        </p:nvSpPr>
        <p:spPr>
          <a:xfrm>
            <a:off x="12036552" y="962025"/>
            <a:ext cx="5222748" cy="507365"/>
          </a:xfrm>
          <a:prstGeom prst="rect">
            <a:avLst/>
          </a:prstGeom>
        </p:spPr>
        <p:txBody>
          <a:bodyPr lIns="0" tIns="0" rIns="0" bIns="0" rtlCol="0" anchor="t">
            <a:spAutoFit/>
          </a:bodyPr>
          <a:lstStyle/>
          <a:p>
            <a:pPr algn="r">
              <a:lnSpc>
                <a:spcPts val="4059"/>
              </a:lnSpc>
            </a:pPr>
            <a:r>
              <a:rPr lang="en-US" sz="2899">
                <a:solidFill>
                  <a:srgbClr val="365B6D"/>
                </a:solidFill>
                <a:latin typeface="Public Sans Bold"/>
              </a:rPr>
              <a:t>Item 7b </a:t>
            </a:r>
            <a:r>
              <a:rPr lang="en-US" sz="2899">
                <a:solidFill>
                  <a:srgbClr val="EC6D41"/>
                </a:solidFill>
                <a:latin typeface="Public Sans Bold"/>
              </a:rPr>
              <a:t>| Public Hearing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US"/>
          </a:p>
        </p:txBody>
      </p:sp>
      <p:sp>
        <p:nvSpPr>
          <p:cNvPr id="3" name="Freeform 3"/>
          <p:cNvSpPr/>
          <p:nvPr/>
        </p:nvSpPr>
        <p:spPr>
          <a:xfrm>
            <a:off x="3373615" y="2018468"/>
            <a:ext cx="5171402" cy="7652480"/>
          </a:xfrm>
          <a:custGeom>
            <a:avLst/>
            <a:gdLst/>
            <a:ahLst/>
            <a:cxnLst/>
            <a:rect l="l" t="t" r="r" b="b"/>
            <a:pathLst>
              <a:path w="5171402" h="7652480">
                <a:moveTo>
                  <a:pt x="0" y="0"/>
                </a:moveTo>
                <a:lnTo>
                  <a:pt x="5171403" y="0"/>
                </a:lnTo>
                <a:lnTo>
                  <a:pt x="5171403" y="7652479"/>
                </a:lnTo>
                <a:lnTo>
                  <a:pt x="0" y="7652479"/>
                </a:lnTo>
                <a:lnTo>
                  <a:pt x="0" y="0"/>
                </a:lnTo>
                <a:close/>
              </a:path>
            </a:pathLst>
          </a:custGeom>
          <a:blipFill>
            <a:blip r:embed="rId2"/>
            <a:stretch>
              <a:fillRect/>
            </a:stretch>
          </a:blipFill>
        </p:spPr>
        <p:txBody>
          <a:bodyPr/>
          <a:lstStyle/>
          <a:p>
            <a:endParaRPr lang="en-US"/>
          </a:p>
        </p:txBody>
      </p:sp>
      <p:sp>
        <p:nvSpPr>
          <p:cNvPr id="4" name="Freeform 4"/>
          <p:cNvSpPr/>
          <p:nvPr/>
        </p:nvSpPr>
        <p:spPr>
          <a:xfrm>
            <a:off x="9324959" y="2066093"/>
            <a:ext cx="5423186" cy="7652480"/>
          </a:xfrm>
          <a:custGeom>
            <a:avLst/>
            <a:gdLst/>
            <a:ahLst/>
            <a:cxnLst/>
            <a:rect l="l" t="t" r="r" b="b"/>
            <a:pathLst>
              <a:path w="5423186" h="7652480">
                <a:moveTo>
                  <a:pt x="0" y="0"/>
                </a:moveTo>
                <a:lnTo>
                  <a:pt x="5423186" y="0"/>
                </a:lnTo>
                <a:lnTo>
                  <a:pt x="5423186" y="7652479"/>
                </a:lnTo>
                <a:lnTo>
                  <a:pt x="0" y="7652479"/>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028700" y="962025"/>
            <a:ext cx="4930616" cy="547371"/>
          </a:xfrm>
          <a:prstGeom prst="rect">
            <a:avLst/>
          </a:prstGeom>
        </p:spPr>
        <p:txBody>
          <a:bodyPr lIns="0" tIns="0" rIns="0" bIns="0" rtlCol="0" anchor="t">
            <a:spAutoFit/>
          </a:bodyPr>
          <a:lstStyle/>
          <a:p>
            <a:pPr algn="l">
              <a:lnSpc>
                <a:spcPts val="4479"/>
              </a:lnSpc>
            </a:pPr>
            <a:r>
              <a:rPr lang="en-US" sz="3199">
                <a:solidFill>
                  <a:srgbClr val="333333"/>
                </a:solidFill>
                <a:latin typeface="Public Sans Bold"/>
              </a:rPr>
              <a:t>Final Workplan &amp; Budget </a:t>
            </a:r>
          </a:p>
        </p:txBody>
      </p:sp>
      <p:sp>
        <p:nvSpPr>
          <p:cNvPr id="6" name="TextBox 6"/>
          <p:cNvSpPr txBox="1"/>
          <p:nvPr/>
        </p:nvSpPr>
        <p:spPr>
          <a:xfrm>
            <a:off x="12036552" y="962025"/>
            <a:ext cx="5222748" cy="507365"/>
          </a:xfrm>
          <a:prstGeom prst="rect">
            <a:avLst/>
          </a:prstGeom>
        </p:spPr>
        <p:txBody>
          <a:bodyPr lIns="0" tIns="0" rIns="0" bIns="0" rtlCol="0" anchor="t">
            <a:spAutoFit/>
          </a:bodyPr>
          <a:lstStyle/>
          <a:p>
            <a:pPr algn="r">
              <a:lnSpc>
                <a:spcPts val="4059"/>
              </a:lnSpc>
            </a:pPr>
            <a:r>
              <a:rPr lang="en-US" sz="2899">
                <a:solidFill>
                  <a:srgbClr val="365B6D"/>
                </a:solidFill>
                <a:latin typeface="Public Sans Bold"/>
              </a:rPr>
              <a:t>Item 7b </a:t>
            </a:r>
            <a:r>
              <a:rPr lang="en-US" sz="2899">
                <a:solidFill>
                  <a:srgbClr val="EC6D41"/>
                </a:solidFill>
                <a:latin typeface="Public Sans Bold"/>
              </a:rPr>
              <a:t>| Public Hearing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US"/>
          </a:p>
        </p:txBody>
      </p:sp>
      <p:sp>
        <p:nvSpPr>
          <p:cNvPr id="3" name="Freeform 3"/>
          <p:cNvSpPr/>
          <p:nvPr/>
        </p:nvSpPr>
        <p:spPr>
          <a:xfrm>
            <a:off x="1276698" y="2066093"/>
            <a:ext cx="15734604" cy="7755709"/>
          </a:xfrm>
          <a:custGeom>
            <a:avLst/>
            <a:gdLst/>
            <a:ahLst/>
            <a:cxnLst/>
            <a:rect l="l" t="t" r="r" b="b"/>
            <a:pathLst>
              <a:path w="15734604" h="7755709">
                <a:moveTo>
                  <a:pt x="0" y="0"/>
                </a:moveTo>
                <a:lnTo>
                  <a:pt x="15734604" y="0"/>
                </a:lnTo>
                <a:lnTo>
                  <a:pt x="15734604" y="7755709"/>
                </a:lnTo>
                <a:lnTo>
                  <a:pt x="0" y="7755709"/>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028700" y="962025"/>
            <a:ext cx="4930616" cy="547371"/>
          </a:xfrm>
          <a:prstGeom prst="rect">
            <a:avLst/>
          </a:prstGeom>
        </p:spPr>
        <p:txBody>
          <a:bodyPr lIns="0" tIns="0" rIns="0" bIns="0" rtlCol="0" anchor="t">
            <a:spAutoFit/>
          </a:bodyPr>
          <a:lstStyle/>
          <a:p>
            <a:pPr algn="l">
              <a:lnSpc>
                <a:spcPts val="4479"/>
              </a:lnSpc>
            </a:pPr>
            <a:r>
              <a:rPr lang="en-US" sz="3199">
                <a:solidFill>
                  <a:srgbClr val="333333"/>
                </a:solidFill>
                <a:latin typeface="Public Sans Bold"/>
              </a:rPr>
              <a:t>Final Workplan &amp; Budget </a:t>
            </a:r>
          </a:p>
        </p:txBody>
      </p:sp>
      <p:sp>
        <p:nvSpPr>
          <p:cNvPr id="5" name="TextBox 5"/>
          <p:cNvSpPr txBox="1"/>
          <p:nvPr/>
        </p:nvSpPr>
        <p:spPr>
          <a:xfrm>
            <a:off x="12036552" y="962025"/>
            <a:ext cx="5222748" cy="507365"/>
          </a:xfrm>
          <a:prstGeom prst="rect">
            <a:avLst/>
          </a:prstGeom>
        </p:spPr>
        <p:txBody>
          <a:bodyPr lIns="0" tIns="0" rIns="0" bIns="0" rtlCol="0" anchor="t">
            <a:spAutoFit/>
          </a:bodyPr>
          <a:lstStyle/>
          <a:p>
            <a:pPr algn="r">
              <a:lnSpc>
                <a:spcPts val="4059"/>
              </a:lnSpc>
            </a:pPr>
            <a:r>
              <a:rPr lang="en-US" sz="2899">
                <a:solidFill>
                  <a:srgbClr val="365B6D"/>
                </a:solidFill>
                <a:latin typeface="Public Sans Bold"/>
              </a:rPr>
              <a:t>Item 7b </a:t>
            </a:r>
            <a:r>
              <a:rPr lang="en-US" sz="2899">
                <a:solidFill>
                  <a:srgbClr val="EC6D41"/>
                </a:solidFill>
                <a:latin typeface="Public Sans Bold"/>
              </a:rPr>
              <a:t>| Public Hearing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US"/>
          </a:p>
        </p:txBody>
      </p:sp>
      <p:sp>
        <p:nvSpPr>
          <p:cNvPr id="3" name="Freeform 3"/>
          <p:cNvSpPr/>
          <p:nvPr/>
        </p:nvSpPr>
        <p:spPr>
          <a:xfrm>
            <a:off x="1374855" y="2324333"/>
            <a:ext cx="15566486" cy="6933967"/>
          </a:xfrm>
          <a:custGeom>
            <a:avLst/>
            <a:gdLst/>
            <a:ahLst/>
            <a:cxnLst/>
            <a:rect l="l" t="t" r="r" b="b"/>
            <a:pathLst>
              <a:path w="15566486" h="6933967">
                <a:moveTo>
                  <a:pt x="0" y="0"/>
                </a:moveTo>
                <a:lnTo>
                  <a:pt x="15566486" y="0"/>
                </a:lnTo>
                <a:lnTo>
                  <a:pt x="15566486" y="6933967"/>
                </a:lnTo>
                <a:lnTo>
                  <a:pt x="0" y="6933967"/>
                </a:lnTo>
                <a:lnTo>
                  <a:pt x="0" y="0"/>
                </a:lnTo>
                <a:close/>
              </a:path>
            </a:pathLst>
          </a:custGeom>
          <a:blipFill>
            <a:blip r:embed="rId2"/>
            <a:stretch>
              <a:fillRect t="-3931" b="-3931"/>
            </a:stretch>
          </a:blipFill>
        </p:spPr>
        <p:txBody>
          <a:bodyPr/>
          <a:lstStyle/>
          <a:p>
            <a:endParaRPr lang="en-US"/>
          </a:p>
        </p:txBody>
      </p:sp>
      <p:sp>
        <p:nvSpPr>
          <p:cNvPr id="4" name="TextBox 4"/>
          <p:cNvSpPr txBox="1"/>
          <p:nvPr/>
        </p:nvSpPr>
        <p:spPr>
          <a:xfrm>
            <a:off x="1028700" y="962025"/>
            <a:ext cx="4930616" cy="547371"/>
          </a:xfrm>
          <a:prstGeom prst="rect">
            <a:avLst/>
          </a:prstGeom>
        </p:spPr>
        <p:txBody>
          <a:bodyPr lIns="0" tIns="0" rIns="0" bIns="0" rtlCol="0" anchor="t">
            <a:spAutoFit/>
          </a:bodyPr>
          <a:lstStyle/>
          <a:p>
            <a:pPr algn="l">
              <a:lnSpc>
                <a:spcPts val="4479"/>
              </a:lnSpc>
            </a:pPr>
            <a:r>
              <a:rPr lang="en-US" sz="3199">
                <a:solidFill>
                  <a:srgbClr val="333333"/>
                </a:solidFill>
                <a:latin typeface="Public Sans Bold"/>
              </a:rPr>
              <a:t>Final Workplan &amp; Budget </a:t>
            </a:r>
          </a:p>
        </p:txBody>
      </p:sp>
      <p:sp>
        <p:nvSpPr>
          <p:cNvPr id="5" name="TextBox 5"/>
          <p:cNvSpPr txBox="1"/>
          <p:nvPr/>
        </p:nvSpPr>
        <p:spPr>
          <a:xfrm>
            <a:off x="12036552" y="962025"/>
            <a:ext cx="5222748" cy="507365"/>
          </a:xfrm>
          <a:prstGeom prst="rect">
            <a:avLst/>
          </a:prstGeom>
        </p:spPr>
        <p:txBody>
          <a:bodyPr lIns="0" tIns="0" rIns="0" bIns="0" rtlCol="0" anchor="t">
            <a:spAutoFit/>
          </a:bodyPr>
          <a:lstStyle/>
          <a:p>
            <a:pPr algn="r">
              <a:lnSpc>
                <a:spcPts val="4059"/>
              </a:lnSpc>
            </a:pPr>
            <a:r>
              <a:rPr lang="en-US" sz="2899">
                <a:solidFill>
                  <a:srgbClr val="365B6D"/>
                </a:solidFill>
                <a:latin typeface="Public Sans Bold"/>
              </a:rPr>
              <a:t>Item 7b </a:t>
            </a:r>
            <a:r>
              <a:rPr lang="en-US" sz="2899">
                <a:solidFill>
                  <a:srgbClr val="EC6D41"/>
                </a:solidFill>
                <a:latin typeface="Public Sans Bold"/>
              </a:rPr>
              <a:t>| Public Hearing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txBody>
          <a:bodyPr/>
          <a:lstStyle/>
          <a:p>
            <a:endParaRPr lang="en-US"/>
          </a:p>
        </p:txBody>
      </p:sp>
      <p:sp>
        <p:nvSpPr>
          <p:cNvPr id="3" name="TextBox 3"/>
          <p:cNvSpPr txBox="1"/>
          <p:nvPr/>
        </p:nvSpPr>
        <p:spPr>
          <a:xfrm>
            <a:off x="1028700" y="2018468"/>
            <a:ext cx="9154782" cy="1104900"/>
          </a:xfrm>
          <a:prstGeom prst="rect">
            <a:avLst/>
          </a:prstGeom>
        </p:spPr>
        <p:txBody>
          <a:bodyPr lIns="0" tIns="0" rIns="0" bIns="0" rtlCol="0" anchor="t">
            <a:spAutoFit/>
          </a:bodyPr>
          <a:lstStyle/>
          <a:p>
            <a:pPr algn="l">
              <a:lnSpc>
                <a:spcPts val="8761"/>
              </a:lnSpc>
            </a:pPr>
            <a:r>
              <a:rPr lang="en-US" sz="7301">
                <a:solidFill>
                  <a:srgbClr val="365B6D"/>
                </a:solidFill>
                <a:latin typeface="Noto Serif Display ExtraCondensed Ultra-Bold Italics"/>
              </a:rPr>
              <a:t>Big 5</a:t>
            </a:r>
          </a:p>
        </p:txBody>
      </p:sp>
      <p:sp>
        <p:nvSpPr>
          <p:cNvPr id="4" name="TextBox 4"/>
          <p:cNvSpPr txBox="1"/>
          <p:nvPr/>
        </p:nvSpPr>
        <p:spPr>
          <a:xfrm>
            <a:off x="1028700" y="962025"/>
            <a:ext cx="8405098" cy="547371"/>
          </a:xfrm>
          <a:prstGeom prst="rect">
            <a:avLst/>
          </a:prstGeom>
        </p:spPr>
        <p:txBody>
          <a:bodyPr lIns="0" tIns="0" rIns="0" bIns="0" rtlCol="0" anchor="t">
            <a:spAutoFit/>
          </a:bodyPr>
          <a:lstStyle/>
          <a:p>
            <a:pPr algn="l">
              <a:lnSpc>
                <a:spcPts val="4479"/>
              </a:lnSpc>
            </a:pPr>
            <a:r>
              <a:rPr lang="en-US" sz="3199">
                <a:solidFill>
                  <a:srgbClr val="333333"/>
                </a:solidFill>
                <a:latin typeface="Public Sans Bold"/>
              </a:rPr>
              <a:t>Proposed Policy on Out-of-Agency Services</a:t>
            </a:r>
          </a:p>
        </p:txBody>
      </p:sp>
      <p:sp>
        <p:nvSpPr>
          <p:cNvPr id="5" name="TextBox 5"/>
          <p:cNvSpPr txBox="1"/>
          <p:nvPr/>
        </p:nvSpPr>
        <p:spPr>
          <a:xfrm>
            <a:off x="12036552" y="962025"/>
            <a:ext cx="5222748" cy="507365"/>
          </a:xfrm>
          <a:prstGeom prst="rect">
            <a:avLst/>
          </a:prstGeom>
        </p:spPr>
        <p:txBody>
          <a:bodyPr lIns="0" tIns="0" rIns="0" bIns="0" rtlCol="0" anchor="t">
            <a:spAutoFit/>
          </a:bodyPr>
          <a:lstStyle/>
          <a:p>
            <a:pPr algn="r">
              <a:lnSpc>
                <a:spcPts val="4059"/>
              </a:lnSpc>
            </a:pPr>
            <a:r>
              <a:rPr lang="en-US" sz="2899">
                <a:solidFill>
                  <a:srgbClr val="365B6D"/>
                </a:solidFill>
                <a:latin typeface="Public Sans Bold"/>
              </a:rPr>
              <a:t>Item 8b </a:t>
            </a:r>
            <a:r>
              <a:rPr lang="en-US" sz="2899">
                <a:solidFill>
                  <a:srgbClr val="EC6D41"/>
                </a:solidFill>
                <a:latin typeface="Public Sans Bold"/>
              </a:rPr>
              <a:t>| Business </a:t>
            </a:r>
          </a:p>
        </p:txBody>
      </p:sp>
      <p:sp>
        <p:nvSpPr>
          <p:cNvPr id="6" name="TextBox 6"/>
          <p:cNvSpPr txBox="1"/>
          <p:nvPr/>
        </p:nvSpPr>
        <p:spPr>
          <a:xfrm>
            <a:off x="1028700" y="3332918"/>
            <a:ext cx="16230600" cy="6866991"/>
          </a:xfrm>
          <a:prstGeom prst="rect">
            <a:avLst/>
          </a:prstGeom>
        </p:spPr>
        <p:txBody>
          <a:bodyPr lIns="0" tIns="0" rIns="0" bIns="0" rtlCol="0" anchor="t">
            <a:spAutoFit/>
          </a:bodyPr>
          <a:lstStyle/>
          <a:p>
            <a:pPr algn="just">
              <a:lnSpc>
                <a:spcPts val="3661"/>
              </a:lnSpc>
            </a:pPr>
            <a:r>
              <a:rPr lang="en-US" sz="2882">
                <a:solidFill>
                  <a:srgbClr val="333333"/>
                </a:solidFill>
                <a:latin typeface="Public Sans Bold"/>
              </a:rPr>
              <a:t>a) </a:t>
            </a:r>
            <a:r>
              <a:rPr lang="en-US" sz="2882">
                <a:solidFill>
                  <a:srgbClr val="333333"/>
                </a:solidFill>
                <a:latin typeface="Public Sans"/>
              </a:rPr>
              <a:t>Make explicit Commission’s policy preference to take up out-of-agency service requests on an exception basis when otherwise merited service expansions cannot be accommodated through preferred annexations.</a:t>
            </a:r>
          </a:p>
          <a:p>
            <a:pPr algn="just">
              <a:lnSpc>
                <a:spcPts val="3661"/>
              </a:lnSpc>
            </a:pPr>
            <a:endParaRPr lang="en-US" sz="2882">
              <a:solidFill>
                <a:srgbClr val="333333"/>
              </a:solidFill>
              <a:latin typeface="Public Sans"/>
            </a:endParaRPr>
          </a:p>
          <a:p>
            <a:pPr algn="just">
              <a:lnSpc>
                <a:spcPts val="3661"/>
              </a:lnSpc>
            </a:pPr>
            <a:r>
              <a:rPr lang="en-US" sz="2882">
                <a:solidFill>
                  <a:srgbClr val="333333"/>
                </a:solidFill>
                <a:latin typeface="Public Sans Bold"/>
              </a:rPr>
              <a:t>b) </a:t>
            </a:r>
            <a:r>
              <a:rPr lang="en-US" sz="2882">
                <a:solidFill>
                  <a:srgbClr val="333333"/>
                </a:solidFill>
                <a:latin typeface="Public Sans"/>
              </a:rPr>
              <a:t>Establishes local definitions on what constitutes “new” and “extended” services.</a:t>
            </a:r>
          </a:p>
          <a:p>
            <a:pPr algn="just">
              <a:lnSpc>
                <a:spcPts val="3661"/>
              </a:lnSpc>
            </a:pPr>
            <a:endParaRPr lang="en-US" sz="2882">
              <a:solidFill>
                <a:srgbClr val="333333"/>
              </a:solidFill>
              <a:latin typeface="Public Sans"/>
            </a:endParaRPr>
          </a:p>
          <a:p>
            <a:pPr algn="just">
              <a:lnSpc>
                <a:spcPts val="3661"/>
              </a:lnSpc>
            </a:pPr>
            <a:r>
              <a:rPr lang="en-US" sz="2882">
                <a:solidFill>
                  <a:srgbClr val="333333"/>
                </a:solidFill>
                <a:latin typeface="Public Sans Bold"/>
              </a:rPr>
              <a:t>c) </a:t>
            </a:r>
            <a:r>
              <a:rPr lang="en-US" sz="2882">
                <a:solidFill>
                  <a:srgbClr val="333333"/>
                </a:solidFill>
                <a:latin typeface="Public Sans"/>
              </a:rPr>
              <a:t>Expands on statutory exemptions and includes local exceptions where formal LAFCO approval is not needed. </a:t>
            </a:r>
          </a:p>
          <a:p>
            <a:pPr algn="just">
              <a:lnSpc>
                <a:spcPts val="3661"/>
              </a:lnSpc>
            </a:pPr>
            <a:endParaRPr lang="en-US" sz="2882">
              <a:solidFill>
                <a:srgbClr val="333333"/>
              </a:solidFill>
              <a:latin typeface="Public Sans"/>
            </a:endParaRPr>
          </a:p>
          <a:p>
            <a:pPr algn="just">
              <a:lnSpc>
                <a:spcPts val="3661"/>
              </a:lnSpc>
            </a:pPr>
            <a:r>
              <a:rPr lang="en-US" sz="2882">
                <a:solidFill>
                  <a:srgbClr val="333333"/>
                </a:solidFill>
                <a:latin typeface="Public Sans Bold"/>
              </a:rPr>
              <a:t>d) </a:t>
            </a:r>
            <a:r>
              <a:rPr lang="en-US" sz="2882">
                <a:solidFill>
                  <a:srgbClr val="333333"/>
                </a:solidFill>
                <a:latin typeface="Public Sans"/>
              </a:rPr>
              <a:t>Provides a no-cost process for local agencies to work with LAFCO in determining exemption eligibility.</a:t>
            </a:r>
          </a:p>
          <a:p>
            <a:pPr algn="just">
              <a:lnSpc>
                <a:spcPts val="3661"/>
              </a:lnSpc>
            </a:pPr>
            <a:endParaRPr lang="en-US" sz="2882">
              <a:solidFill>
                <a:srgbClr val="333333"/>
              </a:solidFill>
              <a:latin typeface="Public Sans"/>
            </a:endParaRPr>
          </a:p>
          <a:p>
            <a:pPr algn="just">
              <a:lnSpc>
                <a:spcPts val="3661"/>
              </a:lnSpc>
            </a:pPr>
            <a:r>
              <a:rPr lang="en-US" sz="2882">
                <a:solidFill>
                  <a:srgbClr val="333333"/>
                </a:solidFill>
                <a:latin typeface="Public Sans Bold"/>
              </a:rPr>
              <a:t>e) </a:t>
            </a:r>
            <a:r>
              <a:rPr lang="en-US" sz="2882">
                <a:solidFill>
                  <a:srgbClr val="333333"/>
                </a:solidFill>
                <a:latin typeface="Public Sans"/>
              </a:rPr>
              <a:t>Recasts the Executive Officer’s administrative approval to only apply to health and safety threats involving water and wastewater; all other requests would now go to the Commission… </a:t>
            </a:r>
          </a:p>
          <a:p>
            <a:pPr algn="just">
              <a:lnSpc>
                <a:spcPts val="3896"/>
              </a:lnSpc>
            </a:pPr>
            <a:endParaRPr lang="en-US" sz="2882">
              <a:solidFill>
                <a:srgbClr val="333333"/>
              </a:solidFill>
              <a:latin typeface="Public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577</Words>
  <Application>Microsoft Office PowerPoint</Application>
  <PresentationFormat>Custom</PresentationFormat>
  <Paragraphs>74</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Public Sans Italics</vt:lpstr>
      <vt:lpstr>Barlow Bold</vt:lpstr>
      <vt:lpstr>Barlow Bold Italics</vt:lpstr>
      <vt:lpstr>Noto Serif Display ExtraCondensed Ultra-Bold Italics</vt:lpstr>
      <vt:lpstr>Calibri</vt:lpstr>
      <vt:lpstr>Public Sans Bold</vt:lpstr>
      <vt:lpstr>Public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Diego County LAFCO</dc:title>
  <dc:creator>Peters, Michaela A</dc:creator>
  <cp:lastModifiedBy>Peters, Michaela A</cp:lastModifiedBy>
  <cp:revision>2</cp:revision>
  <dcterms:created xsi:type="dcterms:W3CDTF">2006-08-16T00:00:00Z</dcterms:created>
  <dcterms:modified xsi:type="dcterms:W3CDTF">2024-05-05T23:19:18Z</dcterms:modified>
  <dc:identifier>DAGEMMEr7xo</dc:identifier>
</cp:coreProperties>
</file>