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73" r:id="rId3"/>
    <p:sldId id="271" r:id="rId4"/>
    <p:sldId id="272" r:id="rId5"/>
    <p:sldId id="274" r:id="rId6"/>
    <p:sldId id="266" r:id="rId7"/>
    <p:sldId id="256" r:id="rId8"/>
    <p:sldId id="257" r:id="rId9"/>
    <p:sldId id="258" r:id="rId10"/>
    <p:sldId id="259" r:id="rId11"/>
    <p:sldId id="260" r:id="rId12"/>
    <p:sldId id="275" r:id="rId13"/>
    <p:sldId id="270" r:id="rId14"/>
    <p:sldId id="267" r:id="rId15"/>
    <p:sldId id="277" r:id="rId16"/>
    <p:sldId id="268" r:id="rId17"/>
    <p:sldId id="269" r:id="rId18"/>
    <p:sldId id="276" r:id="rId19"/>
  </p:sldIdLst>
  <p:sldSz cx="18288000" cy="10287000"/>
  <p:notesSz cx="6858000" cy="9144000"/>
  <p:embeddedFontLst>
    <p:embeddedFont>
      <p:font typeface="Garet 1" panose="020B0604020202020204" charset="0"/>
      <p:regular r:id="rId20"/>
    </p:embeddedFont>
    <p:embeddedFont>
      <p:font typeface="Garet 1 Bold" panose="020B0604020202020204" charset="0"/>
      <p:regular r:id="rId21"/>
    </p:embeddedFont>
    <p:embeddedFont>
      <p:font typeface="Garet 2" panose="020B0604020202020204" charset="0"/>
      <p:regular r:id="rId22"/>
    </p:embeddedFont>
    <p:embeddedFont>
      <p:font typeface="Garet 2 Bold" panose="020B0604020202020204" charset="0"/>
      <p:regular r:id="rId23"/>
    </p:embeddedFont>
    <p:embeddedFont>
      <p:font typeface="Roca One" panose="020B0604020202020204" charset="0"/>
      <p:regular r:id="rId24"/>
    </p:embeddedFont>
    <p:embeddedFont>
      <p:font typeface="Roca One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E26DF-17D6-4B24-ADAE-80AC48338DA0}" v="8" dt="2024-03-13T23:23:31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3144500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1772900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1772900" y="375285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313345" y="1047750"/>
            <a:ext cx="2917380" cy="29173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99270" y="6232061"/>
            <a:ext cx="3026239" cy="30262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04701" y="6184783"/>
            <a:ext cx="3120808" cy="312079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041" y="1227514"/>
            <a:ext cx="5667159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86424"/>
                </a:solidFill>
                <a:latin typeface="Garet 1"/>
              </a:rPr>
              <a:t>March 15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627" y="2400300"/>
            <a:ext cx="11238896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Special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Districts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Advisory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48058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85882" y="0"/>
            <a:ext cx="9473418" cy="10287000"/>
          </a:xfrm>
          <a:custGeom>
            <a:avLst/>
            <a:gdLst/>
            <a:ahLst/>
            <a:cxnLst/>
            <a:rect l="l" t="t" r="r" b="b"/>
            <a:pathLst>
              <a:path w="9473418" h="10287000">
                <a:moveTo>
                  <a:pt x="0" y="0"/>
                </a:moveTo>
                <a:lnTo>
                  <a:pt x="9473418" y="0"/>
                </a:lnTo>
                <a:lnTo>
                  <a:pt x="94734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7221" y="395792"/>
            <a:ext cx="590265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Proposed Budget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393229"/>
            <a:ext cx="5219695" cy="52196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738053"/>
            <a:ext cx="5265024" cy="52650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69544" y="3387630"/>
            <a:ext cx="4738007" cy="473798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1659" y="1740666"/>
            <a:ext cx="16784682" cy="7695879"/>
          </a:xfrm>
          <a:custGeom>
            <a:avLst/>
            <a:gdLst/>
            <a:ahLst/>
            <a:cxnLst/>
            <a:rect l="l" t="t" r="r" b="b"/>
            <a:pathLst>
              <a:path w="16784682" h="7695879">
                <a:moveTo>
                  <a:pt x="0" y="0"/>
                </a:moveTo>
                <a:lnTo>
                  <a:pt x="16784682" y="0"/>
                </a:lnTo>
                <a:lnTo>
                  <a:pt x="16784682" y="7695880"/>
                </a:lnTo>
                <a:lnTo>
                  <a:pt x="0" y="769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614" b="-1368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7221" y="395792"/>
            <a:ext cx="590265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Proposed Budget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3144500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1772900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1772900" y="375285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313345" y="1047750"/>
            <a:ext cx="2917380" cy="29173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99270" y="6232061"/>
            <a:ext cx="3026239" cy="30262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04701" y="6184783"/>
            <a:ext cx="3120808" cy="312079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041" y="1227514"/>
            <a:ext cx="5667159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March 15,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627" y="2400300"/>
            <a:ext cx="11238896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Special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Districts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Advisory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109110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D948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73236" y="451522"/>
            <a:ext cx="15291154" cy="4134444"/>
            <a:chOff x="0" y="0"/>
            <a:chExt cx="6186311" cy="16726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672664"/>
            </a:xfrm>
            <a:custGeom>
              <a:avLst/>
              <a:gdLst/>
              <a:ahLst/>
              <a:cxnLst/>
              <a:rect l="l" t="t" r="r" b="b"/>
              <a:pathLst>
                <a:path w="6186311" h="1672664">
                  <a:moveTo>
                    <a:pt x="0" y="0"/>
                  </a:moveTo>
                  <a:lnTo>
                    <a:pt x="6186311" y="0"/>
                  </a:lnTo>
                  <a:lnTo>
                    <a:pt x="6186311" y="1672664"/>
                  </a:lnTo>
                  <a:lnTo>
                    <a:pt x="0" y="1672664"/>
                  </a:lnTo>
                  <a:close/>
                </a:path>
              </a:pathLst>
            </a:custGeom>
            <a:solidFill>
              <a:srgbClr val="75BDA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29800" y="905579"/>
            <a:ext cx="7115810" cy="278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Agenda Item 5d | </a:t>
            </a:r>
          </a:p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Grant Update (SALC 2.0)</a:t>
            </a:r>
          </a:p>
        </p:txBody>
      </p:sp>
      <p:pic>
        <p:nvPicPr>
          <p:cNvPr id="11" name="Picture 10" descr="A logo of a city&#10;&#10;Description automatically generated">
            <a:extLst>
              <a:ext uri="{FF2B5EF4-FFF2-40B4-BE49-F238E27FC236}">
                <a16:creationId xmlns:a16="http://schemas.microsoft.com/office/drawing/2014/main" id="{67EB33D8-4B34-D83E-1A1B-33B3F3D7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2324100"/>
            <a:ext cx="6485662" cy="6473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990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11043" y="492167"/>
            <a:ext cx="3026239" cy="302623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874777" y="755906"/>
            <a:ext cx="2498771" cy="249876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563759" y="444889"/>
            <a:ext cx="3120808" cy="3120795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5735" y="-751964"/>
            <a:ext cx="13552223" cy="2208915"/>
            <a:chOff x="0" y="0"/>
            <a:chExt cx="18069630" cy="294522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8069630" cy="1392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26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1371"/>
              <a:ext cx="18069630" cy="1043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3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917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Roca One Bold"/>
                  <a:ea typeface="+mn-ea"/>
                  <a:cs typeface="+mn-cs"/>
                </a:rPr>
                <a:t>Item 5d:</a:t>
              </a:r>
              <a:r>
                <a:rPr kumimoji="0" lang="en-US" sz="4917" b="0" i="0" u="none" strike="noStrike" kern="1200" cap="none" spc="0" normalizeH="0" baseline="0" noProof="0" dirty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Roca One Bold"/>
                  <a:ea typeface="+mn-ea"/>
                  <a:cs typeface="+mn-cs"/>
                </a:rPr>
                <a:t> Grant Update (SALC 2.0)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1C17BD-1F82-A1FD-8D2F-5D79D25492D9}"/>
              </a:ext>
            </a:extLst>
          </p:cNvPr>
          <p:cNvSpPr txBox="1"/>
          <p:nvPr/>
        </p:nvSpPr>
        <p:spPr>
          <a:xfrm>
            <a:off x="304800" y="1700810"/>
            <a:ext cx="16109665" cy="779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latin typeface="Garet 1" panose="020B0604020202020204" charset="0"/>
              </a:rPr>
              <a:t>10 Key Policy Recommendations: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1. Assign agricultural liaisons for city and county governments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2. Design lease agreements that invest in working lands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3. Create a regional land use plan to prioritize agriculture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4. Fund growers to transition to low water-use crops and irrigation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5. Equip and incentivize producers to adopt climate-smart practices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6. Streamline construction of farmworker housing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7. Develop advanced water treatment facilities with priority for agricultural    use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8. Inform small farming opportunities through analysis of costs and benefits of small farms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9. Expand technical assistance by providing more vocational training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aret 1" panose="020B0604020202020204" charset="0"/>
                <a:ea typeface="Calibri" panose="020F0502020204030204" pitchFamily="34" charset="0"/>
              </a:rPr>
              <a:t>10. Build capacity of farmers and farmworkers with training and services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11043" y="492167"/>
            <a:ext cx="3026239" cy="302623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874777" y="755906"/>
            <a:ext cx="2498771" cy="249876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1038460" y="3976426"/>
            <a:ext cx="3687983" cy="1695170"/>
          </a:xfrm>
          <a:custGeom>
            <a:avLst/>
            <a:gdLst/>
            <a:ahLst/>
            <a:cxnLst/>
            <a:rect l="l" t="t" r="r" b="b"/>
            <a:pathLst>
              <a:path w="3687983" h="1695170">
                <a:moveTo>
                  <a:pt x="0" y="0"/>
                </a:moveTo>
                <a:lnTo>
                  <a:pt x="3687983" y="0"/>
                </a:lnTo>
                <a:lnTo>
                  <a:pt x="3687983" y="1695170"/>
                </a:lnTo>
                <a:lnTo>
                  <a:pt x="0" y="1695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732" b="-628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055992" y="6328821"/>
            <a:ext cx="5425040" cy="1658897"/>
          </a:xfrm>
          <a:custGeom>
            <a:avLst/>
            <a:gdLst/>
            <a:ahLst/>
            <a:cxnLst/>
            <a:rect l="l" t="t" r="r" b="b"/>
            <a:pathLst>
              <a:path w="5425040" h="1658897">
                <a:moveTo>
                  <a:pt x="0" y="0"/>
                </a:moveTo>
                <a:lnTo>
                  <a:pt x="5425041" y="0"/>
                </a:lnTo>
                <a:lnTo>
                  <a:pt x="5425041" y="1658896"/>
                </a:lnTo>
                <a:lnTo>
                  <a:pt x="0" y="1658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563759" y="444889"/>
            <a:ext cx="3120808" cy="3120795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7907" y="1900512"/>
            <a:ext cx="13552223" cy="21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1" marR="0" lvl="1" indent="-410205" algn="l" defTabSz="914400" rtl="0" eaLnBrk="1" fontAlgn="auto" latinLnBrk="0" hangingPunct="1">
              <a:lnSpc>
                <a:spcPts val="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99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LAFCO awarded $450,000 grant December 2022</a:t>
            </a:r>
          </a:p>
          <a:p>
            <a:pPr marL="820411" marR="0" lvl="1" indent="-410205" algn="l" defTabSz="914400" rtl="0" eaLnBrk="1" fontAlgn="auto" latinLnBrk="0" hangingPunct="1">
              <a:lnSpc>
                <a:spcPts val="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99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Collaboration between LAFCO &amp; San Diego County Planning &amp; Development Services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907" y="4719236"/>
            <a:ext cx="9882667" cy="371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sng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Accomplishments to Date:</a:t>
            </a:r>
          </a:p>
          <a:p>
            <a:pPr marL="863590" marR="0" lvl="1" indent="-431795" algn="l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Established MOU w/PDS</a:t>
            </a:r>
          </a:p>
          <a:p>
            <a:pPr marL="863590" marR="0" lvl="1" indent="-431795" algn="l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Established Key Partnerships</a:t>
            </a:r>
          </a:p>
          <a:p>
            <a:pPr marL="863590" marR="0" lvl="1" indent="-431795" algn="l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Began work on Tasks 1-4</a:t>
            </a:r>
          </a:p>
          <a:p>
            <a:pPr marL="0" marR="0" lvl="0" indent="0" algn="l" defTabSz="914400" rtl="0" eaLnBrk="1" fontAlgn="auto" latinLnBrk="0" hangingPunct="1">
              <a:lnSpc>
                <a:spcPts val="5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99" b="0" i="0" u="none" strike="noStrike" kern="1200" cap="none" spc="0" normalizeH="0" baseline="0" noProof="0">
              <a:ln>
                <a:noFill/>
              </a:ln>
              <a:solidFill>
                <a:srgbClr val="4D9483"/>
              </a:solidFill>
              <a:effectLst/>
              <a:uLnTx/>
              <a:uFillTx/>
              <a:latin typeface="Garet 1"/>
              <a:ea typeface="+mn-ea"/>
              <a:cs typeface="+mn-c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25735" y="-751964"/>
            <a:ext cx="13552223" cy="2208915"/>
            <a:chOff x="0" y="0"/>
            <a:chExt cx="18069630" cy="294522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8069630" cy="1392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26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1371"/>
              <a:ext cx="18069630" cy="1043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39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917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Roca One Bold"/>
                  <a:ea typeface="+mn-ea"/>
                  <a:cs typeface="+mn-cs"/>
                </a:rPr>
                <a:t>Item 5d:</a:t>
              </a:r>
              <a:r>
                <a:rPr kumimoji="0" lang="en-US" sz="4917" b="0" i="0" u="none" strike="noStrike" kern="1200" cap="none" spc="0" normalizeH="0" baseline="0" noProof="0" dirty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Roca One Bold"/>
                  <a:ea typeface="+mn-ea"/>
                  <a:cs typeface="+mn-cs"/>
                </a:rPr>
                <a:t> Grant Update (SALC 2.0)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47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32602" y="310645"/>
            <a:ext cx="3412180" cy="341218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51687" y="532130"/>
            <a:ext cx="7914526" cy="93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Roca One"/>
                <a:ea typeface="+mn-ea"/>
                <a:cs typeface="+mn-cs"/>
              </a:rPr>
              <a:t>Headway on 4/6 Tasks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1687" y="1724428"/>
            <a:ext cx="13955300" cy="1055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Task 1 | Grant Management</a:t>
            </a: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Responsible for grant agreements, progress reports, submission of deliverables, &amp; final report </a:t>
            </a: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Task 2 | Market Analysis</a:t>
            </a:r>
          </a:p>
          <a:p>
            <a:pPr marL="0" marR="0" lvl="0" indent="0" algn="l" defTabSz="914400" rtl="0" eaLnBrk="1" fontAlgn="auto" latinLnBrk="0" hangingPunct="1">
              <a:lnSpc>
                <a:spcPts val="58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a)</a:t>
            </a: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Identified Ag-Economist consultant</a:t>
            </a:r>
          </a:p>
          <a:p>
            <a:pPr marL="0" marR="0" lvl="0" indent="0" algn="l" defTabSz="914400" rtl="0" eaLnBrk="1" fontAlgn="auto" latinLnBrk="0" hangingPunct="1">
              <a:lnSpc>
                <a:spcPts val="58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b)</a:t>
            </a: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Criteria focused on economic, environmental, and social   sustainability</a:t>
            </a:r>
          </a:p>
          <a:p>
            <a:pPr marL="0" marR="0" lvl="0" indent="0" algn="l" defTabSz="914400" rtl="0" eaLnBrk="1" fontAlgn="auto" latinLnBrk="0" hangingPunct="1">
              <a:lnSpc>
                <a:spcPts val="58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c)</a:t>
            </a: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Selected 4 key crops (avocados, lemons, tomatoes, and strawberries)</a:t>
            </a:r>
          </a:p>
          <a:p>
            <a:pPr marL="0" marR="0" lvl="0" indent="0" algn="l" defTabSz="914400" rtl="0" eaLnBrk="1" fontAlgn="auto" latinLnBrk="0" hangingPunct="1">
              <a:lnSpc>
                <a:spcPts val="58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d)</a:t>
            </a: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Began work on Market Analysis Report</a:t>
            </a:r>
          </a:p>
          <a:p>
            <a:pPr marL="0" marR="0" lvl="0" indent="0" algn="just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2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277276" y="232989"/>
            <a:ext cx="3567506" cy="356749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32602" y="310645"/>
            <a:ext cx="3412180" cy="341218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51687" y="532130"/>
            <a:ext cx="7914526" cy="93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Roca One"/>
                <a:ea typeface="+mn-ea"/>
                <a:cs typeface="+mn-cs"/>
              </a:rPr>
              <a:t>Headway on 4/6 Tasks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1687" y="1724428"/>
            <a:ext cx="13913344" cy="976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Task 3 | Perform Gap Analysis</a:t>
            </a: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a) Will prepare analysis from data collected in </a:t>
            </a: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Task 2</a:t>
            </a: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b) Identifying marginal vs. sustainable farm operations </a:t>
            </a: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c) Define “sustainable” farming practices</a:t>
            </a: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3C58A2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Task 4 | Outreach &amp; Education Plan</a:t>
            </a:r>
          </a:p>
          <a:p>
            <a:pPr marL="0" marR="0" lvl="0" indent="0" algn="l" defTabSz="914400" rtl="0" eaLnBrk="1" fontAlgn="auto" latinLnBrk="0" hangingPunct="1">
              <a:lnSpc>
                <a:spcPts val="57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a) Identified Planning Consultant &amp; Outreach Team</a:t>
            </a:r>
          </a:p>
          <a:p>
            <a:pPr marL="0" marR="0" lvl="0" indent="0" algn="l" defTabSz="914400" rtl="0" eaLnBrk="1" fontAlgn="auto" latinLnBrk="0" hangingPunct="1">
              <a:lnSpc>
                <a:spcPts val="57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b) Rick Engineering set to hold series of producer/stakeholder meetings </a:t>
            </a:r>
          </a:p>
          <a:p>
            <a:pPr marL="0" marR="0" lvl="0" indent="0" algn="l" defTabSz="914400" rtl="0" eaLnBrk="1" fontAlgn="auto" latinLnBrk="0" hangingPunct="1">
              <a:lnSpc>
                <a:spcPts val="57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c) Will prepare Ag Community Feedback Report</a:t>
            </a:r>
          </a:p>
          <a:p>
            <a:pPr marL="0" marR="0" lvl="0" indent="0" algn="just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4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277276" y="232989"/>
            <a:ext cx="3567506" cy="356749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3144500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1772900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1772900" y="375285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313345" y="1047750"/>
            <a:ext cx="2917380" cy="29173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99270" y="6232061"/>
            <a:ext cx="3026239" cy="30262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04701" y="6184783"/>
            <a:ext cx="3120808" cy="312079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041" y="1227514"/>
            <a:ext cx="5667159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March 15,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627" y="2400300"/>
            <a:ext cx="11238896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Special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Districts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Advisory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80442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D948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73236" y="451522"/>
            <a:ext cx="15291154" cy="4134444"/>
            <a:chOff x="0" y="0"/>
            <a:chExt cx="6186311" cy="16726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672664"/>
            </a:xfrm>
            <a:custGeom>
              <a:avLst/>
              <a:gdLst/>
              <a:ahLst/>
              <a:cxnLst/>
              <a:rect l="l" t="t" r="r" b="b"/>
              <a:pathLst>
                <a:path w="6186311" h="1672664">
                  <a:moveTo>
                    <a:pt x="0" y="0"/>
                  </a:moveTo>
                  <a:lnTo>
                    <a:pt x="6186311" y="0"/>
                  </a:lnTo>
                  <a:lnTo>
                    <a:pt x="6186311" y="1672664"/>
                  </a:lnTo>
                  <a:lnTo>
                    <a:pt x="0" y="1672664"/>
                  </a:lnTo>
                  <a:close/>
                </a:path>
              </a:pathLst>
            </a:custGeom>
            <a:solidFill>
              <a:srgbClr val="75BDA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29800" y="905579"/>
            <a:ext cx="7115810" cy="372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Agenda Item 5a | </a:t>
            </a:r>
          </a:p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Property Tax Allocations &amp; Exchanges</a:t>
            </a:r>
          </a:p>
        </p:txBody>
      </p:sp>
      <p:pic>
        <p:nvPicPr>
          <p:cNvPr id="11" name="Picture 10" descr="A logo of a city&#10;&#10;Description automatically generated">
            <a:extLst>
              <a:ext uri="{FF2B5EF4-FFF2-40B4-BE49-F238E27FC236}">
                <a16:creationId xmlns:a16="http://schemas.microsoft.com/office/drawing/2014/main" id="{67EB33D8-4B34-D83E-1A1B-33B3F3D7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2324100"/>
            <a:ext cx="6485662" cy="6473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161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400300"/>
            <a:ext cx="6653169" cy="6858000"/>
            <a:chOff x="0" y="0"/>
            <a:chExt cx="740207" cy="7749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207" cy="774946"/>
            </a:xfrm>
            <a:custGeom>
              <a:avLst/>
              <a:gdLst/>
              <a:ahLst/>
              <a:cxnLst/>
              <a:rect l="l" t="t" r="r" b="b"/>
              <a:pathLst>
                <a:path w="740207" h="774946">
                  <a:moveTo>
                    <a:pt x="370104" y="0"/>
                  </a:moveTo>
                  <a:cubicBezTo>
                    <a:pt x="165701" y="0"/>
                    <a:pt x="0" y="173478"/>
                    <a:pt x="0" y="387473"/>
                  </a:cubicBezTo>
                  <a:cubicBezTo>
                    <a:pt x="0" y="601468"/>
                    <a:pt x="165701" y="774946"/>
                    <a:pt x="370104" y="774946"/>
                  </a:cubicBezTo>
                  <a:cubicBezTo>
                    <a:pt x="574506" y="774946"/>
                    <a:pt x="740207" y="601468"/>
                    <a:pt x="740207" y="387473"/>
                  </a:cubicBezTo>
                  <a:cubicBezTo>
                    <a:pt x="740207" y="173478"/>
                    <a:pt x="574506" y="0"/>
                    <a:pt x="370104" y="0"/>
                  </a:cubicBezTo>
                  <a:close/>
                </a:path>
              </a:pathLst>
            </a:custGeom>
            <a:blipFill>
              <a:blip r:embed="rId2"/>
              <a:stretch>
                <a:fillRect l="-15554" t="-9890" r="-5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1415" y="436144"/>
            <a:ext cx="11818410" cy="1803156"/>
            <a:chOff x="0" y="0"/>
            <a:chExt cx="15757880" cy="240420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5757880" cy="1199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11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32" b="0" i="0" u="none" strike="noStrike" kern="1200" cap="none" spc="0" normalizeH="0" baseline="0" noProof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Roca One"/>
                  <a:ea typeface="+mn-ea"/>
                  <a:cs typeface="+mn-cs"/>
                </a:rPr>
                <a:t>The 1% Property Tax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30687"/>
              <a:ext cx="15757880" cy="773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2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2" b="0" i="0" u="none" strike="noStrike" kern="1200" cap="none" spc="0" normalizeH="0" baseline="0" noProof="0" dirty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Item 5a</a:t>
              </a:r>
              <a:r>
                <a:rPr kumimoji="0" lang="en-US" sz="3632" b="0" i="0" u="none" strike="noStrike" kern="1200" cap="none" spc="0" normalizeH="0" baseline="0" noProof="0" dirty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: Property Tax Allocations &amp; Exchanges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57981" y="2764901"/>
            <a:ext cx="11286468" cy="600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136" marR="0" lvl="1" indent="-409568" algn="just" defTabSz="914400" rtl="0" eaLnBrk="1" fontAlgn="auto" latinLnBrk="0" hangingPunct="1">
              <a:lnSpc>
                <a:spcPts val="53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Half of  1% property tax revenue ($0.47 in $1.00) to public schools &amp; colleges</a:t>
            </a:r>
          </a:p>
          <a:p>
            <a:pPr marL="0" marR="0" lvl="0" indent="0" algn="just" defTabSz="914400" rtl="0" eaLnBrk="1" fontAlgn="auto" latinLnBrk="0" hangingPunct="1">
              <a:lnSpc>
                <a:spcPts val="53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819136" marR="0" lvl="1" indent="-409568" algn="just" defTabSz="914400" rtl="0" eaLnBrk="1" fontAlgn="auto" latinLnBrk="0" hangingPunct="1">
              <a:lnSpc>
                <a:spcPts val="53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$0.38 cents of every $1.00 goes to the County &amp; 18 Cities</a:t>
            </a:r>
          </a:p>
          <a:p>
            <a:pPr marL="0" marR="0" lvl="0" indent="0" algn="just" defTabSz="914400" rtl="0" eaLnBrk="1" fontAlgn="auto" latinLnBrk="0" hangingPunct="1">
              <a:lnSpc>
                <a:spcPts val="53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819136" marR="0" lvl="1" indent="-409568" algn="just" defTabSz="914400" rtl="0" eaLnBrk="1" fontAlgn="auto" latinLnBrk="0" hangingPunct="1">
              <a:lnSpc>
                <a:spcPts val="53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Special Districts only get about $0.03 cents in every $1.00</a:t>
            </a:r>
          </a:p>
          <a:p>
            <a:pPr marL="0" marR="0" lvl="0" indent="0" algn="just" defTabSz="914400" rtl="0" eaLnBrk="1" fontAlgn="auto" latinLnBrk="0" hangingPunct="1">
              <a:lnSpc>
                <a:spcPts val="43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94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415" y="436144"/>
            <a:ext cx="17093820" cy="1803156"/>
            <a:chOff x="0" y="0"/>
            <a:chExt cx="22791760" cy="240420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2791760" cy="1199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11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32" b="0" i="0" u="none" strike="noStrike" kern="1200" cap="none" spc="0" normalizeH="0" baseline="0" noProof="0">
                  <a:ln>
                    <a:noFill/>
                  </a:ln>
                  <a:solidFill>
                    <a:srgbClr val="E86424"/>
                  </a:solidFill>
                  <a:effectLst/>
                  <a:uLnTx/>
                  <a:uFillTx/>
                  <a:latin typeface="Roca One"/>
                  <a:ea typeface="+mn-ea"/>
                  <a:cs typeface="+mn-cs"/>
                </a:rPr>
                <a:t>The Negotiated Tax Exchange- Key Distinctions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30687"/>
              <a:ext cx="22791760" cy="773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2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2" b="0" i="0" u="none" strike="noStrike" kern="1200" cap="none" spc="0" normalizeH="0" baseline="0" noProof="0">
                  <a:ln>
                    <a:noFill/>
                  </a:ln>
                  <a:solidFill>
                    <a:srgbClr val="393838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Item 5a</a:t>
              </a:r>
              <a:r>
                <a:rPr kumimoji="0" lang="en-US" sz="3632" b="0" i="0" u="none" strike="noStrike" kern="1200" cap="none" spc="0" normalizeH="0" baseline="0" noProof="0">
                  <a:ln>
                    <a:noFill/>
                  </a:ln>
                  <a:solidFill>
                    <a:srgbClr val="3C58A2"/>
                  </a:solidFill>
                  <a:effectLst/>
                  <a:uLnTx/>
                  <a:uFillTx/>
                  <a:latin typeface="Garet 1 Bold"/>
                  <a:ea typeface="+mn-ea"/>
                  <a:cs typeface="+mn-cs"/>
                </a:rPr>
                <a:t>: Property Tax Allocations &amp; Exchanges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1463" y="2725422"/>
            <a:ext cx="17485074" cy="705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136" marR="0" lvl="1" indent="-409568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BOS determine tax exchange for special district annexations &amp; detachments</a:t>
            </a:r>
          </a:p>
          <a:p>
            <a:pPr marL="0" marR="0" lvl="0" indent="0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819136" marR="0" lvl="1" indent="-409568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Any local agency can request individual negotiations at any time</a:t>
            </a:r>
          </a:p>
          <a:p>
            <a:pPr marL="0" marR="0" lvl="0" indent="0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819136" marR="0" lvl="1" indent="-409568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Master tax exchanges apply to most cities &amp; provide 34% to 53% of County’s take of the 1%</a:t>
            </a:r>
          </a:p>
          <a:p>
            <a:pPr marL="0" marR="0" lvl="0" indent="0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  <a:p>
            <a:pPr marL="819136" marR="0" lvl="1" indent="-409568" algn="just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7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If agreements are not reached through 7-step process, repeat until resolved</a:t>
            </a:r>
          </a:p>
          <a:p>
            <a:pPr marL="0" marR="0" lvl="0" indent="0" algn="just" defTabSz="914400" rtl="0" eaLnBrk="1" fontAlgn="auto" latinLnBrk="0" hangingPunct="1">
              <a:lnSpc>
                <a:spcPts val="43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94" b="0" i="0" u="none" strike="noStrike" kern="1200" cap="none" spc="7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3144500" y="5143500"/>
            <a:ext cx="5486400" cy="2743200"/>
          </a:xfrm>
          <a:custGeom>
            <a:avLst/>
            <a:gdLst/>
            <a:ahLst/>
            <a:cxnLst/>
            <a:rect l="l" t="t" r="r" b="b"/>
            <a:pathLst>
              <a:path w="5486400" h="2743200">
                <a:moveTo>
                  <a:pt x="0" y="2743200"/>
                </a:moveTo>
                <a:lnTo>
                  <a:pt x="5486400" y="2743200"/>
                </a:lnTo>
                <a:lnTo>
                  <a:pt x="5486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1772900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743200" y="0"/>
                </a:moveTo>
                <a:lnTo>
                  <a:pt x="0" y="0"/>
                </a:lnTo>
                <a:lnTo>
                  <a:pt x="0" y="2743200"/>
                </a:lnTo>
                <a:lnTo>
                  <a:pt x="2743200" y="2743200"/>
                </a:lnTo>
                <a:lnTo>
                  <a:pt x="2743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1772900" y="375285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2743200"/>
                </a:moveTo>
                <a:lnTo>
                  <a:pt x="2743200" y="2743200"/>
                </a:lnTo>
                <a:lnTo>
                  <a:pt x="27432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313345" y="1047750"/>
            <a:ext cx="2917380" cy="29173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6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99270" y="6232061"/>
            <a:ext cx="3026239" cy="30262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04701" y="6184783"/>
            <a:ext cx="3120808" cy="312079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495" r="-3092" b="-159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041" y="1227514"/>
            <a:ext cx="5667159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86424"/>
                </a:solidFill>
                <a:effectLst/>
                <a:uLnTx/>
                <a:uFillTx/>
                <a:latin typeface="Garet 1"/>
                <a:ea typeface="+mn-ea"/>
                <a:cs typeface="+mn-cs"/>
              </a:rPr>
              <a:t>March 15,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627" y="2400300"/>
            <a:ext cx="11238896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Special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Districts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Advisory </a:t>
            </a:r>
          </a:p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6162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4D948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62477" y="419100"/>
            <a:ext cx="15291154" cy="4134444"/>
            <a:chOff x="0" y="0"/>
            <a:chExt cx="6186311" cy="16726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672664"/>
            </a:xfrm>
            <a:custGeom>
              <a:avLst/>
              <a:gdLst/>
              <a:ahLst/>
              <a:cxnLst/>
              <a:rect l="l" t="t" r="r" b="b"/>
              <a:pathLst>
                <a:path w="6186311" h="1672664">
                  <a:moveTo>
                    <a:pt x="0" y="0"/>
                  </a:moveTo>
                  <a:lnTo>
                    <a:pt x="6186311" y="0"/>
                  </a:lnTo>
                  <a:lnTo>
                    <a:pt x="6186311" y="1672664"/>
                  </a:lnTo>
                  <a:lnTo>
                    <a:pt x="0" y="1672664"/>
                  </a:lnTo>
                  <a:close/>
                </a:path>
              </a:pathLst>
            </a:custGeom>
            <a:solidFill>
              <a:srgbClr val="75BDA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29800" y="905579"/>
            <a:ext cx="7115810" cy="372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Agenda Item 5c | </a:t>
            </a:r>
          </a:p>
          <a:p>
            <a:pPr marL="0" marR="0" lvl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1 Bold"/>
                <a:ea typeface="+mn-ea"/>
                <a:cs typeface="+mn-cs"/>
              </a:rPr>
              <a:t>Proposed Draft Workplan and Budget 2024‐2025</a:t>
            </a:r>
          </a:p>
        </p:txBody>
      </p:sp>
      <p:pic>
        <p:nvPicPr>
          <p:cNvPr id="11" name="Picture 10" descr="A logo of a city&#10;&#10;Description automatically generated">
            <a:extLst>
              <a:ext uri="{FF2B5EF4-FFF2-40B4-BE49-F238E27FC236}">
                <a16:creationId xmlns:a16="http://schemas.microsoft.com/office/drawing/2014/main" id="{67EB33D8-4B34-D83E-1A1B-33B3F3D7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2324100"/>
            <a:ext cx="6485662" cy="6473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155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0"/>
            <a:ext cx="10604500" cy="10287000"/>
            <a:chOff x="0" y="0"/>
            <a:chExt cx="27929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2955" cy="2709333"/>
            </a:xfrm>
            <a:custGeom>
              <a:avLst/>
              <a:gdLst/>
              <a:ahLst/>
              <a:cxnLst/>
              <a:rect l="l" t="t" r="r" b="b"/>
              <a:pathLst>
                <a:path w="2792955" h="2709333">
                  <a:moveTo>
                    <a:pt x="0" y="0"/>
                  </a:moveTo>
                  <a:lnTo>
                    <a:pt x="2792955" y="0"/>
                  </a:lnTo>
                  <a:lnTo>
                    <a:pt x="2792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92955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1556" y="4508485"/>
            <a:ext cx="5219695" cy="521969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E3F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32859" y="4874008"/>
            <a:ext cx="4597087" cy="4597069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7683500" y="0"/>
            <a:ext cx="10604500" cy="9748017"/>
          </a:xfrm>
          <a:custGeom>
            <a:avLst/>
            <a:gdLst/>
            <a:ahLst/>
            <a:cxnLst/>
            <a:rect l="l" t="t" r="r" b="b"/>
            <a:pathLst>
              <a:path w="10604500" h="9748017">
                <a:moveTo>
                  <a:pt x="0" y="0"/>
                </a:moveTo>
                <a:lnTo>
                  <a:pt x="10604500" y="0"/>
                </a:lnTo>
                <a:lnTo>
                  <a:pt x="10604500" y="9748017"/>
                </a:lnTo>
                <a:lnTo>
                  <a:pt x="0" y="9748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29166" y="830675"/>
            <a:ext cx="7351884" cy="294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93838"/>
                </a:solidFill>
                <a:effectLst/>
                <a:uLnTx/>
                <a:uFillTx/>
                <a:latin typeface="Garet 2 Bold"/>
                <a:ea typeface="+mn-ea"/>
                <a:cs typeface="+mn-cs"/>
              </a:rPr>
              <a:t>Proposed Draft Workplan and Budget 2024‐2025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393838"/>
              </a:solidFill>
              <a:effectLst/>
              <a:uLnTx/>
              <a:uFillTx/>
              <a:latin typeface="Garet 2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393229"/>
            <a:ext cx="5219695" cy="521969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1738053"/>
            <a:ext cx="5265024" cy="5265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954099" y="0"/>
            <a:ext cx="6472925" cy="10287000"/>
          </a:xfrm>
          <a:custGeom>
            <a:avLst/>
            <a:gdLst/>
            <a:ahLst/>
            <a:cxnLst/>
            <a:rect l="l" t="t" r="r" b="b"/>
            <a:pathLst>
              <a:path w="6472925" h="10287000">
                <a:moveTo>
                  <a:pt x="0" y="0"/>
                </a:moveTo>
                <a:lnTo>
                  <a:pt x="6472926" y="0"/>
                </a:lnTo>
                <a:lnTo>
                  <a:pt x="64729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1070" y="343087"/>
            <a:ext cx="6540283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99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“Top 10” Projects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69544" y="3387630"/>
            <a:ext cx="4738007" cy="473798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393229"/>
            <a:ext cx="5219695" cy="521969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1738053"/>
            <a:ext cx="5265024" cy="5265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D948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9544" y="3372724"/>
            <a:ext cx="4738007" cy="473798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alphaModFix amt="97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680216" y="1422421"/>
            <a:ext cx="5800338" cy="8190503"/>
          </a:xfrm>
          <a:custGeom>
            <a:avLst/>
            <a:gdLst/>
            <a:ahLst/>
            <a:cxnLst/>
            <a:rect l="l" t="t" r="r" b="b"/>
            <a:pathLst>
              <a:path w="5800338" h="8190503">
                <a:moveTo>
                  <a:pt x="0" y="0"/>
                </a:moveTo>
                <a:lnTo>
                  <a:pt x="5800338" y="0"/>
                </a:lnTo>
                <a:lnTo>
                  <a:pt x="5800338" y="8190503"/>
                </a:lnTo>
                <a:lnTo>
                  <a:pt x="0" y="8190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91976" y="1422421"/>
            <a:ext cx="5261160" cy="8190503"/>
          </a:xfrm>
          <a:custGeom>
            <a:avLst/>
            <a:gdLst/>
            <a:ahLst/>
            <a:cxnLst/>
            <a:rect l="l" t="t" r="r" b="b"/>
            <a:pathLst>
              <a:path w="5261160" h="8190503">
                <a:moveTo>
                  <a:pt x="0" y="0"/>
                </a:moveTo>
                <a:lnTo>
                  <a:pt x="5261160" y="0"/>
                </a:lnTo>
                <a:lnTo>
                  <a:pt x="5261160" y="8190503"/>
                </a:lnTo>
                <a:lnTo>
                  <a:pt x="0" y="8190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91070" y="395792"/>
            <a:ext cx="654028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4D9483"/>
                </a:solidFill>
                <a:effectLst/>
                <a:uLnTx/>
                <a:uFillTx/>
                <a:latin typeface="Garet 2"/>
                <a:ea typeface="+mn-ea"/>
                <a:cs typeface="+mn-cs"/>
              </a:rPr>
              <a:t>Remaining Projects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514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Garet 1 Bold</vt:lpstr>
      <vt:lpstr>Garet 1</vt:lpstr>
      <vt:lpstr>Roca One Bold</vt:lpstr>
      <vt:lpstr>Garet 2 Bold</vt:lpstr>
      <vt:lpstr>Arial</vt:lpstr>
      <vt:lpstr>Garet 2</vt:lpstr>
      <vt:lpstr>Roca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District’s Advisory Committee</dc:title>
  <dc:creator>Peters, Michaela A</dc:creator>
  <cp:lastModifiedBy>Peters, Michaela A</cp:lastModifiedBy>
  <cp:revision>2</cp:revision>
  <dcterms:created xsi:type="dcterms:W3CDTF">2006-08-16T00:00:00Z</dcterms:created>
  <dcterms:modified xsi:type="dcterms:W3CDTF">2024-03-15T17:41:13Z</dcterms:modified>
  <dc:identifier>DAFuXuG7Mkc</dc:identifier>
</cp:coreProperties>
</file>