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73" r:id="rId3"/>
    <p:sldId id="256" r:id="rId4"/>
    <p:sldId id="257" r:id="rId5"/>
    <p:sldId id="397" r:id="rId6"/>
    <p:sldId id="398" r:id="rId7"/>
    <p:sldId id="399" r:id="rId8"/>
    <p:sldId id="403" r:id="rId9"/>
    <p:sldId id="391" r:id="rId10"/>
    <p:sldId id="396" r:id="rId11"/>
    <p:sldId id="383" r:id="rId12"/>
    <p:sldId id="384" r:id="rId13"/>
    <p:sldId id="385" r:id="rId14"/>
    <p:sldId id="386" r:id="rId15"/>
    <p:sldId id="392" r:id="rId16"/>
    <p:sldId id="381" r:id="rId17"/>
    <p:sldId id="382" r:id="rId18"/>
    <p:sldId id="258" r:id="rId19"/>
    <p:sldId id="259" r:id="rId20"/>
    <p:sldId id="260" r:id="rId21"/>
    <p:sldId id="410" r:id="rId22"/>
    <p:sldId id="404" r:id="rId23"/>
    <p:sldId id="405" r:id="rId24"/>
    <p:sldId id="406" r:id="rId25"/>
    <p:sldId id="407" r:id="rId26"/>
    <p:sldId id="408" r:id="rId27"/>
    <p:sldId id="409" r:id="rId28"/>
    <p:sldId id="393" r:id="rId29"/>
    <p:sldId id="387" r:id="rId30"/>
    <p:sldId id="388" r:id="rId31"/>
    <p:sldId id="261" r:id="rId32"/>
    <p:sldId id="262" r:id="rId33"/>
    <p:sldId id="263" r:id="rId34"/>
    <p:sldId id="394" r:id="rId35"/>
    <p:sldId id="395" r:id="rId36"/>
    <p:sldId id="389" r:id="rId37"/>
    <p:sldId id="390" r:id="rId38"/>
    <p:sldId id="380" r:id="rId39"/>
  </p:sldIdLst>
  <p:sldSz cx="18288000" cy="10287000"/>
  <p:notesSz cx="6858000" cy="9144000"/>
  <p:embeddedFontLst>
    <p:embeddedFont>
      <p:font typeface="Candara" panose="020E0502030303020204" pitchFamily="34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Garet 1" panose="020B0604020202020204" charset="0"/>
      <p:regular r:id="rId48"/>
    </p:embeddedFont>
    <p:embeddedFont>
      <p:font typeface="Garet 1 Bold" panose="020B0604020202020204" charset="0"/>
      <p:regular r:id="rId49"/>
    </p:embeddedFont>
    <p:embeddedFont>
      <p:font typeface="Garet 2" panose="020B0604020202020204" charset="0"/>
      <p:regular r:id="rId50"/>
    </p:embeddedFont>
    <p:embeddedFont>
      <p:font typeface="Garet 2 Bold" panose="020B0604020202020204" charset="0"/>
      <p:regular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42999"/>
            <a:ext cx="13712429" cy="8001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905395" y="1142999"/>
            <a:ext cx="4387977" cy="8001002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772" y="1947672"/>
            <a:ext cx="10972800" cy="4882896"/>
          </a:xfrm>
        </p:spPr>
        <p:txBody>
          <a:bodyPr anchor="b">
            <a:normAutofit/>
          </a:bodyPr>
          <a:lstStyle>
            <a:lvl1pPr algn="l">
              <a:defRPr sz="8850" spc="-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23" y="7005369"/>
            <a:ext cx="10972800" cy="1371600"/>
          </a:xfrm>
        </p:spPr>
        <p:txBody>
          <a:bodyPr anchor="t">
            <a:normAutofit/>
          </a:bodyPr>
          <a:lstStyle>
            <a:lvl1pPr marL="0" indent="0" algn="l">
              <a:buNone/>
              <a:defRPr sz="33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6973-C3A4-452A-9C0E-7D1AACB89F17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0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D351-B06C-482A-BDE0-CB61D52F1356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8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868" y="1947672"/>
            <a:ext cx="10972800" cy="4882896"/>
          </a:xfrm>
        </p:spPr>
        <p:txBody>
          <a:bodyPr anchor="b">
            <a:normAutofit/>
          </a:bodyPr>
          <a:lstStyle>
            <a:lvl1pPr>
              <a:defRPr sz="8850" b="0" spc="-15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300" y="7008876"/>
            <a:ext cx="10972800" cy="1371600"/>
          </a:xfrm>
        </p:spPr>
        <p:txBody>
          <a:bodyPr anchor="t">
            <a:normAutofit/>
          </a:bodyPr>
          <a:lstStyle>
            <a:lvl1pPr marL="0" indent="0">
              <a:buNone/>
              <a:defRPr sz="3300" cap="none" spc="0" baseline="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9A1A-70A7-450F-9BA5-CFE548924915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0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1868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27180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82EB-118B-4701-AAEA-546758C4CEFF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1868" y="1535379"/>
            <a:ext cx="5212080" cy="121158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1868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727695" y="1535380"/>
            <a:ext cx="5212080" cy="1219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727695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606C-2C91-49F8-9BB8-2B36505017D7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1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15B-0A3A-4EAF-8B2A-5C05BC445E9A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89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411A-D8EE-4936-B276-6B92BDD19A9C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868" y="1303020"/>
            <a:ext cx="1097280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41264"/>
            <a:ext cx="4251960" cy="34829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2F3D-45B4-43BD-A4F9-A6495F7B7582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0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5966" y="1151129"/>
            <a:ext cx="12172845" cy="79964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39512"/>
            <a:ext cx="4251960" cy="348386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C70-BB61-407F-BDAC-E057736D937A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48652" y="9534526"/>
            <a:ext cx="8867276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3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5514-A46F-49EA-A06F-819B8EFE14DD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03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1485900"/>
            <a:ext cx="4229100" cy="742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1868" y="1303020"/>
            <a:ext cx="10972800" cy="768096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750A-DC42-4B98-9ACA-D5BA8B048284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138428"/>
            <a:ext cx="5165385" cy="7996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379" y="1685756"/>
            <a:ext cx="4421223" cy="69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7723796" y="1138428"/>
            <a:ext cx="576072" cy="799642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3902" y="1296162"/>
            <a:ext cx="10972800" cy="7680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3698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B783E5-796F-43B5-828E-F8A502FD1B2C}" type="datetime1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03903" y="9534526"/>
            <a:ext cx="886727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51203" y="9534526"/>
            <a:ext cx="229639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E3B58A03-8BE8-41CA-8EEE-0A21561B2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spc="-9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Wingdings 2" pitchFamily="18" charset="2"/>
        <a:buChar char="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287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tUr8TTxTw6E?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BAB302D9-86DF-3252-FD27-F336DB3B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7778" r="7086" b="7889"/>
          <a:stretch/>
        </p:blipFill>
        <p:spPr>
          <a:xfrm>
            <a:off x="3874770" y="-70771"/>
            <a:ext cx="10538460" cy="10428542"/>
          </a:xfrm>
          <a:prstGeom prst="rect">
            <a:avLst/>
          </a:prstGeom>
          <a:effectLst>
            <a:outerShdw blurRad="508000" sx="104000" sy="104000" algn="ctr" rotWithShape="0">
              <a:schemeClr val="bg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71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56" y="4508485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91426" y="4978364"/>
            <a:ext cx="4279953" cy="427993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0" r="-160" b="-3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59150"/>
            <a:ext cx="7829227" cy="4453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7a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“Tucker – Valley Road Reorganization”</a:t>
            </a:r>
          </a:p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Annexation to National City with Concurrent Detachments from South Bay ID, Bonita-Sunnyside FPD, and CSA No. 135, and Related Sphere of Influence Amendment (RO23-01)</a:t>
            </a:r>
          </a:p>
        </p:txBody>
      </p:sp>
      <p:pic>
        <p:nvPicPr>
          <p:cNvPr id="15" name="Picture 14" descr="A map with a blue square&#10;&#10;Description automatically generated with medium confidence">
            <a:extLst>
              <a:ext uri="{FF2B5EF4-FFF2-40B4-BE49-F238E27FC236}">
                <a16:creationId xmlns:a16="http://schemas.microsoft.com/office/drawing/2014/main" id="{D6ED9101-4E23-26E7-07BA-8156245C9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1501427"/>
            <a:ext cx="10784157" cy="69538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8059" y="0"/>
            <a:ext cx="18636059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dirt field with a hole in the ground&#10;&#10;Description automatically generated">
            <a:extLst>
              <a:ext uri="{FF2B5EF4-FFF2-40B4-BE49-F238E27FC236}">
                <a16:creationId xmlns:a16="http://schemas.microsoft.com/office/drawing/2014/main" id="{1922CA18-49CC-EB49-0FEA-BCFE011E4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850" y="1399185"/>
            <a:ext cx="9449019" cy="7223760"/>
          </a:xfrm>
          <a:prstGeom prst="rect">
            <a:avLst/>
          </a:prstGeom>
        </p:spPr>
      </p:pic>
      <p:pic>
        <p:nvPicPr>
          <p:cNvPr id="15" name="Picture 14" descr="A car parked in a driveway&#10;&#10;Description automatically generated">
            <a:extLst>
              <a:ext uri="{FF2B5EF4-FFF2-40B4-BE49-F238E27FC236}">
                <a16:creationId xmlns:a16="http://schemas.microsoft.com/office/drawing/2014/main" id="{87687256-3761-A90A-9ED7-667A0222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21"/>
          <a:stretch/>
        </p:blipFill>
        <p:spPr>
          <a:xfrm>
            <a:off x="9432199" y="286556"/>
            <a:ext cx="8591550" cy="9449019"/>
          </a:xfrm>
          <a:prstGeom prst="rect">
            <a:avLst/>
          </a:prstGeom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5BBC5EBA-14DC-CAA3-BDC9-7A730459B47F}"/>
              </a:ext>
            </a:extLst>
          </p:cNvPr>
          <p:cNvGrpSpPr/>
          <p:nvPr/>
        </p:nvGrpSpPr>
        <p:grpSpPr>
          <a:xfrm>
            <a:off x="0" y="5600700"/>
            <a:ext cx="4871636" cy="4626794"/>
            <a:chOff x="0" y="0"/>
            <a:chExt cx="6350000" cy="63500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DC06F99-8F4D-95CF-CEBA-FC7F6D40E86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7">
            <a:extLst>
              <a:ext uri="{FF2B5EF4-FFF2-40B4-BE49-F238E27FC236}">
                <a16:creationId xmlns:a16="http://schemas.microsoft.com/office/drawing/2014/main" id="{039A8085-63E8-1FE1-7E8F-4B8530BD83FF}"/>
              </a:ext>
            </a:extLst>
          </p:cNvPr>
          <p:cNvGrpSpPr>
            <a:grpSpLocks noChangeAspect="1"/>
          </p:cNvGrpSpPr>
          <p:nvPr/>
        </p:nvGrpSpPr>
        <p:grpSpPr>
          <a:xfrm>
            <a:off x="295841" y="5774129"/>
            <a:ext cx="4279953" cy="4279936"/>
            <a:chOff x="0" y="0"/>
            <a:chExt cx="6350000" cy="6349975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09033604-FFDE-DAA3-5308-85D4297627E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0" r="-160" b="-3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56" y="4508485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89021" y="4978364"/>
            <a:ext cx="4279953" cy="427993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0" r="-160" b="-3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E6114F3-F2E9-D263-8194-DE1049E6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59150"/>
            <a:ext cx="8991600" cy="10091601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52518E73-D219-E27F-96EE-24814EFD1417}"/>
              </a:ext>
            </a:extLst>
          </p:cNvPr>
          <p:cNvSpPr txBox="1"/>
          <p:nvPr/>
        </p:nvSpPr>
        <p:spPr>
          <a:xfrm>
            <a:off x="0" y="59150"/>
            <a:ext cx="7829227" cy="4453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7a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“Tucker – Valley Road Reorganization”</a:t>
            </a:r>
          </a:p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Annexation to National City with Concurrent Detachments from South Bay ID, Bonita-Sunnyside FPD, and CSA No. 135, and Related Sphere of Influence Amendment (RO23-01)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324" y="2798620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3324" y="143444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55012" y="1876197"/>
            <a:ext cx="4301648" cy="430163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00698" y="473482"/>
            <a:ext cx="7914526" cy="94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Recommendation 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78728" y="1876197"/>
            <a:ext cx="11958465" cy="7978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9884" marR="0" lvl="1" indent="-399942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Approve reorganization (no modifications) + sphere amendment to Bonita Sunnyside FPD</a:t>
            </a:r>
          </a:p>
          <a:p>
            <a:pPr marL="399942" marR="0" lvl="1" indent="0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  <a:p>
            <a:pPr marL="799884" marR="0" lvl="1" indent="-399942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Waive L-106</a:t>
            </a:r>
          </a:p>
          <a:p>
            <a:pPr marL="0" marR="0" lvl="0" indent="0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  <a:p>
            <a:pPr marL="799884" marR="0" lvl="1" indent="-399942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Approve standard conditions + waiver protest proceedings</a:t>
            </a:r>
          </a:p>
          <a:p>
            <a:pPr marL="399942" marR="0" lvl="1" indent="0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  <a:p>
            <a:pPr marL="799884" marR="0" lvl="1" indent="-399942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Approve exemption finding under CEQA + adopt MND findings</a:t>
            </a:r>
          </a:p>
          <a:p>
            <a:pPr marL="0" marR="0" lvl="0" indent="0" algn="l" defTabSz="914400" rtl="0" eaLnBrk="1" fontAlgn="auto" latinLnBrk="0" hangingPunct="1">
              <a:lnSpc>
                <a:spcPts val="5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623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56" y="4508485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2859" y="4874008"/>
            <a:ext cx="4597087" cy="45970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683500" y="0"/>
            <a:ext cx="10604500" cy="9748017"/>
          </a:xfrm>
          <a:custGeom>
            <a:avLst/>
            <a:gdLst/>
            <a:ahLst/>
            <a:cxnLst/>
            <a:rect l="l" t="t" r="r" b="b"/>
            <a:pathLst>
              <a:path w="10604500" h="9748017">
                <a:moveTo>
                  <a:pt x="0" y="0"/>
                </a:moveTo>
                <a:lnTo>
                  <a:pt x="10604500" y="0"/>
                </a:lnTo>
                <a:lnTo>
                  <a:pt x="10604500" y="9748017"/>
                </a:lnTo>
                <a:lnTo>
                  <a:pt x="0" y="974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9166" y="440150"/>
            <a:ext cx="7351884" cy="362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7b</a:t>
            </a:r>
            <a:r>
              <a:rPr kumimoji="0" lang="en-US" sz="4399" b="0" i="0" u="none" strike="noStrike" kern="1200" cap="none" spc="0" normalizeH="0" baseline="0" noProof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Proposed Draft Workplan and Budget 2024‐2025</a:t>
            </a:r>
          </a:p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93229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738053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954099" y="0"/>
            <a:ext cx="6472925" cy="10287000"/>
          </a:xfrm>
          <a:custGeom>
            <a:avLst/>
            <a:gdLst/>
            <a:ahLst/>
            <a:cxnLst/>
            <a:rect l="l" t="t" r="r" b="b"/>
            <a:pathLst>
              <a:path w="6472925" h="10287000">
                <a:moveTo>
                  <a:pt x="0" y="0"/>
                </a:moveTo>
                <a:lnTo>
                  <a:pt x="6472926" y="0"/>
                </a:lnTo>
                <a:lnTo>
                  <a:pt x="6472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1070" y="343087"/>
            <a:ext cx="6540283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“Top 10” Projects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69544" y="3387630"/>
            <a:ext cx="4738007" cy="47379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93229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738053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69544" y="3372724"/>
            <a:ext cx="4738007" cy="473798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680216" y="1422421"/>
            <a:ext cx="5800338" cy="8190503"/>
          </a:xfrm>
          <a:custGeom>
            <a:avLst/>
            <a:gdLst/>
            <a:ahLst/>
            <a:cxnLst/>
            <a:rect l="l" t="t" r="r" b="b"/>
            <a:pathLst>
              <a:path w="5800338" h="8190503">
                <a:moveTo>
                  <a:pt x="0" y="0"/>
                </a:moveTo>
                <a:lnTo>
                  <a:pt x="5800338" y="0"/>
                </a:lnTo>
                <a:lnTo>
                  <a:pt x="5800338" y="8190503"/>
                </a:lnTo>
                <a:lnTo>
                  <a:pt x="0" y="8190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691976" y="1422421"/>
            <a:ext cx="5261160" cy="8190503"/>
          </a:xfrm>
          <a:custGeom>
            <a:avLst/>
            <a:gdLst/>
            <a:ahLst/>
            <a:cxnLst/>
            <a:rect l="l" t="t" r="r" b="b"/>
            <a:pathLst>
              <a:path w="5261160" h="8190503">
                <a:moveTo>
                  <a:pt x="0" y="0"/>
                </a:moveTo>
                <a:lnTo>
                  <a:pt x="5261160" y="0"/>
                </a:lnTo>
                <a:lnTo>
                  <a:pt x="5261160" y="8190503"/>
                </a:lnTo>
                <a:lnTo>
                  <a:pt x="0" y="8190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1070" y="395792"/>
            <a:ext cx="654028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Remaining Projects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85882" y="0"/>
            <a:ext cx="9473418" cy="10287000"/>
          </a:xfrm>
          <a:custGeom>
            <a:avLst/>
            <a:gdLst/>
            <a:ahLst/>
            <a:cxnLst/>
            <a:rect l="l" t="t" r="r" b="b"/>
            <a:pathLst>
              <a:path w="9473418" h="10287000">
                <a:moveTo>
                  <a:pt x="0" y="0"/>
                </a:moveTo>
                <a:lnTo>
                  <a:pt x="9473418" y="0"/>
                </a:lnTo>
                <a:lnTo>
                  <a:pt x="94734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0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7221" y="395792"/>
            <a:ext cx="590265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Proposed Budget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393229"/>
            <a:ext cx="5219695" cy="521969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738053"/>
            <a:ext cx="5265024" cy="526502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69544" y="3387630"/>
            <a:ext cx="4738007" cy="47379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659" y="1740666"/>
            <a:ext cx="16784682" cy="7695879"/>
          </a:xfrm>
          <a:custGeom>
            <a:avLst/>
            <a:gdLst/>
            <a:ahLst/>
            <a:cxnLst/>
            <a:rect l="l" t="t" r="r" b="b"/>
            <a:pathLst>
              <a:path w="16784682" h="7695879">
                <a:moveTo>
                  <a:pt x="0" y="0"/>
                </a:moveTo>
                <a:lnTo>
                  <a:pt x="16784682" y="0"/>
                </a:lnTo>
                <a:lnTo>
                  <a:pt x="16784682" y="7695880"/>
                </a:lnTo>
                <a:lnTo>
                  <a:pt x="0" y="769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614" b="-13683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7221" y="395792"/>
            <a:ext cx="590265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Proposed Budget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000000"/>
                  </a:solidFill>
                  <a:latin typeface="Garet 1"/>
                </a:rPr>
                <a:t>San Diego County</a:t>
              </a:r>
            </a:p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000000"/>
                  </a:solidFill>
                  <a:latin typeface="Garet 1"/>
                </a:rPr>
                <a:t>Local Agency Formation Commission</a:t>
              </a:r>
            </a:p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3C58A2"/>
                  </a:solidFill>
                  <a:latin typeface="Garet 1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 dirty="0">
                  <a:solidFill>
                    <a:srgbClr val="E86424"/>
                  </a:solidFill>
                  <a:latin typeface="Garet 2"/>
                </a:rPr>
                <a:t>Commission Meeting</a:t>
              </a:r>
            </a:p>
            <a:p>
              <a:pPr>
                <a:lnSpc>
                  <a:spcPts val="4550"/>
                </a:lnSpc>
              </a:pPr>
              <a:r>
                <a:rPr lang="en-US" sz="3500" dirty="0">
                  <a:solidFill>
                    <a:srgbClr val="E86424"/>
                  </a:solidFill>
                  <a:latin typeface="Garet 2"/>
                </a:rPr>
                <a:t>March 4</a:t>
              </a:r>
              <a:r>
                <a:rPr lang="en-US" sz="3500" baseline="30000" dirty="0">
                  <a:solidFill>
                    <a:srgbClr val="E86424"/>
                  </a:solidFill>
                  <a:latin typeface="Garet 2"/>
                </a:rPr>
                <a:t>th</a:t>
              </a:r>
              <a:r>
                <a:rPr lang="en-US" sz="3500" dirty="0">
                  <a:solidFill>
                    <a:srgbClr val="E86424"/>
                  </a:solidFill>
                  <a:latin typeface="Garet 2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756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0" y="301588"/>
            <a:ext cx="7820390" cy="3775112"/>
            <a:chOff x="0" y="0"/>
            <a:chExt cx="6186311" cy="1672664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672664"/>
            </a:xfrm>
            <a:custGeom>
              <a:avLst/>
              <a:gdLst/>
              <a:ahLst/>
              <a:cxnLst/>
              <a:rect l="l" t="t" r="r" b="b"/>
              <a:pathLst>
                <a:path w="6186311" h="1672664">
                  <a:moveTo>
                    <a:pt x="0" y="0"/>
                  </a:moveTo>
                  <a:lnTo>
                    <a:pt x="6186311" y="0"/>
                  </a:lnTo>
                  <a:lnTo>
                    <a:pt x="6186311" y="1672664"/>
                  </a:lnTo>
                  <a:lnTo>
                    <a:pt x="0" y="167266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542154"/>
            <a:ext cx="7363485" cy="6142591"/>
            <a:chOff x="-1528600" y="-705314"/>
            <a:chExt cx="9817979" cy="8190122"/>
          </a:xfrm>
        </p:grpSpPr>
        <p:sp>
          <p:nvSpPr>
            <p:cNvPr id="7" name="TextBox 7"/>
            <p:cNvSpPr txBox="1"/>
            <p:nvPr/>
          </p:nvSpPr>
          <p:spPr>
            <a:xfrm>
              <a:off x="-1198367" y="3486880"/>
              <a:ext cx="9487746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 Bold"/>
                  <a:ea typeface="+mn-ea"/>
                  <a:cs typeface="+mn-cs"/>
                </a:rPr>
                <a:t>Final Administrative Assessment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98367" y="-705314"/>
              <a:ext cx="9487746" cy="37095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 Bold"/>
                  <a:ea typeface="+mn-ea"/>
                  <a:cs typeface="+mn-cs"/>
                </a:rPr>
                <a:t>Agenda Item 8a </a:t>
              </a:r>
            </a:p>
            <a:p>
              <a:pPr marL="0" marR="0" lvl="0" indent="0" algn="l" defTabSz="914400" rtl="0" eaLnBrk="1" fontAlgn="auto" latinLnBrk="0" hangingPunct="1">
                <a:lnSpc>
                  <a:spcPts val="7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LAFCO Oversight + Port of San Diego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528600" y="4673696"/>
              <a:ext cx="9487746" cy="2811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9747" marR="0" lvl="1" indent="-514350" algn="l" defTabSz="914400" rtl="0" eaLnBrk="1" fontAlgn="auto" latinLnBrk="0" hangingPunct="1">
                <a:lnSpc>
                  <a:spcPts val="33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551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Receive Staff Presentation </a:t>
              </a:r>
            </a:p>
            <a:p>
              <a:pPr marL="789747" marR="0" lvl="1" indent="-514350" algn="l" defTabSz="914400" rtl="0" eaLnBrk="1" fontAlgn="auto" latinLnBrk="0" hangingPunct="1">
                <a:lnSpc>
                  <a:spcPts val="33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551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Ask Clarifying Questions </a:t>
              </a:r>
            </a:p>
            <a:p>
              <a:pPr marL="789747" marR="0" lvl="1" indent="-514350" algn="l" defTabSz="914400" rtl="0" eaLnBrk="1" fontAlgn="auto" latinLnBrk="0" hangingPunct="1">
                <a:lnSpc>
                  <a:spcPts val="33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551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Invite Public Comments </a:t>
              </a:r>
            </a:p>
            <a:p>
              <a:pPr marL="789747" marR="0" lvl="1" indent="-514350" algn="l" defTabSz="914400" rtl="0" eaLnBrk="1" fontAlgn="auto" latinLnBrk="0" hangingPunct="1">
                <a:lnSpc>
                  <a:spcPts val="33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551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Commission Discussion </a:t>
              </a:r>
            </a:p>
            <a:p>
              <a:pPr marL="789747" marR="0" lvl="1" indent="-514350" algn="l" defTabSz="914400" rtl="0" eaLnBrk="1" fontAlgn="auto" latinLnBrk="0" hangingPunct="1">
                <a:lnSpc>
                  <a:spcPts val="33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551" b="0" i="0" u="none" strike="noStrike" kern="1200" cap="none" spc="0" normalizeH="0" baseline="0" noProof="0" dirty="0">
                  <a:ln>
                    <a:noFill/>
                  </a:ln>
                  <a:solidFill>
                    <a:srgbClr val="393838"/>
                  </a:solidFill>
                  <a:effectLst/>
                  <a:uLnTx/>
                  <a:uFillTx/>
                  <a:latin typeface="Garet 1" panose="020B0604020202020204" charset="0"/>
                  <a:ea typeface="+mn-ea"/>
                  <a:cs typeface="+mn-cs"/>
                </a:rPr>
                <a:t>Consider Action on Recommendation</a:t>
              </a:r>
            </a:p>
          </p:txBody>
        </p:sp>
      </p:grpSp>
      <p:pic>
        <p:nvPicPr>
          <p:cNvPr id="13" name="Picture 12" descr="A logo of a city&#10;&#10;Description automatically generated">
            <a:extLst>
              <a:ext uri="{FF2B5EF4-FFF2-40B4-BE49-F238E27FC236}">
                <a16:creationId xmlns:a16="http://schemas.microsoft.com/office/drawing/2014/main" id="{341BB1E4-F4C9-C4A9-B75D-C92CA0AD1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3766"/>
            <a:ext cx="7121005" cy="71022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A8590-1292-B742-84FA-94079BDE3A77}"/>
              </a:ext>
            </a:extLst>
          </p:cNvPr>
          <p:cNvSpPr txBox="1"/>
          <p:nvPr/>
        </p:nvSpPr>
        <p:spPr>
          <a:xfrm>
            <a:off x="762000" y="347870"/>
            <a:ext cx="1661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San Diego Unified Port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Created by Voters in 1962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Utilized “Special” Enabling 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5A2A9-635D-61AA-9C9A-CB36BBCB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818588"/>
            <a:ext cx="7620000" cy="704931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BF11CCC-4B57-2B69-0251-852D5AD43A08}"/>
              </a:ext>
            </a:extLst>
          </p:cNvPr>
          <p:cNvSpPr/>
          <p:nvPr/>
        </p:nvSpPr>
        <p:spPr>
          <a:xfrm>
            <a:off x="8001000" y="7739553"/>
            <a:ext cx="2133600" cy="11377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D5751-8767-A8DA-82E8-F5EB9249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917" y="3850771"/>
            <a:ext cx="3886200" cy="388878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11355D-ADE1-FB2A-BBF8-885653863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495"/>
          <a:stretch/>
        </p:blipFill>
        <p:spPr>
          <a:xfrm>
            <a:off x="1107883" y="3763851"/>
            <a:ext cx="3956435" cy="4062622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</a:ln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A58C4C-619B-E9A5-F7A0-2EF886116121}"/>
              </a:ext>
            </a:extLst>
          </p:cNvPr>
          <p:cNvCxnSpPr/>
          <p:nvPr/>
        </p:nvCxnSpPr>
        <p:spPr>
          <a:xfrm>
            <a:off x="914400" y="2247900"/>
            <a:ext cx="1638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484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EB920-03D7-002A-82D3-02E8D9F3A067}"/>
              </a:ext>
            </a:extLst>
          </p:cNvPr>
          <p:cNvGrpSpPr/>
          <p:nvPr/>
        </p:nvGrpSpPr>
        <p:grpSpPr>
          <a:xfrm>
            <a:off x="9631552" y="1296161"/>
            <a:ext cx="7694676" cy="7694676"/>
            <a:chOff x="10792843" y="3037456"/>
            <a:chExt cx="4212086" cy="42120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280696-C2E3-3E3A-3197-59BEEFF2895E}"/>
                </a:ext>
              </a:extLst>
            </p:cNvPr>
            <p:cNvSpPr/>
            <p:nvPr/>
          </p:nvSpPr>
          <p:spPr>
            <a:xfrm>
              <a:off x="10792843" y="3037456"/>
              <a:ext cx="4212086" cy="4212086"/>
            </a:xfrm>
            <a:prstGeom prst="ellipse">
              <a:avLst/>
            </a:prstGeom>
            <a:blipFill>
              <a:blip r:embed="rId2"/>
              <a:srcRect/>
              <a:stretch>
                <a:fillRect t="-8000" b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C93693-BCE9-5692-B088-23051A1F0AFB}"/>
                </a:ext>
              </a:extLst>
            </p:cNvPr>
            <p:cNvSpPr/>
            <p:nvPr/>
          </p:nvSpPr>
          <p:spPr>
            <a:xfrm>
              <a:off x="11551018" y="5274074"/>
              <a:ext cx="2695735" cy="1389988"/>
            </a:xfrm>
            <a:custGeom>
              <a:avLst/>
              <a:gdLst>
                <a:gd name="connsiteX0" fmla="*/ 0 w 2695735"/>
                <a:gd name="connsiteY0" fmla="*/ 0 h 1389988"/>
                <a:gd name="connsiteX1" fmla="*/ 2695735 w 2695735"/>
                <a:gd name="connsiteY1" fmla="*/ 0 h 1389988"/>
                <a:gd name="connsiteX2" fmla="*/ 2695735 w 2695735"/>
                <a:gd name="connsiteY2" fmla="*/ 1389988 h 1389988"/>
                <a:gd name="connsiteX3" fmla="*/ 0 w 2695735"/>
                <a:gd name="connsiteY3" fmla="*/ 1389988 h 1389988"/>
                <a:gd name="connsiteX4" fmla="*/ 0 w 2695735"/>
                <a:gd name="connsiteY4" fmla="*/ 0 h 138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735" h="1389988">
                  <a:moveTo>
                    <a:pt x="0" y="0"/>
                  </a:moveTo>
                  <a:lnTo>
                    <a:pt x="2695735" y="0"/>
                  </a:lnTo>
                  <a:lnTo>
                    <a:pt x="2695735" y="1389988"/>
                  </a:lnTo>
                  <a:lnTo>
                    <a:pt x="0" y="13899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C7604E-BCF5-4F58-E755-C5640A5AEA0A}"/>
              </a:ext>
            </a:extLst>
          </p:cNvPr>
          <p:cNvSpPr txBox="1"/>
          <p:nvPr/>
        </p:nvSpPr>
        <p:spPr>
          <a:xfrm>
            <a:off x="1030585" y="1104900"/>
            <a:ext cx="78774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San Diego Unified Port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Enabling Act Provisions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0A2AE9-2DB6-5341-F333-697DD4959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22" y="2400300"/>
            <a:ext cx="5409746" cy="16298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101F41-A0FC-D549-20F9-A265F2BB9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3" y="4075065"/>
            <a:ext cx="5263085" cy="16298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CF283-3D66-259C-F336-93950690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72" y="5688250"/>
            <a:ext cx="5096128" cy="4312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DF406E7-F2A0-9D31-566A-8B8223573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702"/>
          <a:stretch/>
        </p:blipFill>
        <p:spPr>
          <a:xfrm>
            <a:off x="1394472" y="6192481"/>
            <a:ext cx="4874525" cy="2613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8EAD1FD-FF91-5F47-1239-5317762A8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84" y="6432713"/>
            <a:ext cx="4874524" cy="930301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B14519-5410-F7CE-EEB1-F3282D736918}"/>
              </a:ext>
            </a:extLst>
          </p:cNvPr>
          <p:cNvCxnSpPr>
            <a:cxnSpLocks/>
          </p:cNvCxnSpPr>
          <p:nvPr/>
        </p:nvCxnSpPr>
        <p:spPr>
          <a:xfrm>
            <a:off x="1107394" y="2171700"/>
            <a:ext cx="7086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Callout: Line 58">
            <a:extLst>
              <a:ext uri="{FF2B5EF4-FFF2-40B4-BE49-F238E27FC236}">
                <a16:creationId xmlns:a16="http://schemas.microsoft.com/office/drawing/2014/main" id="{475E4F8D-57A8-D7D0-CA43-C67DC10B1991}"/>
              </a:ext>
            </a:extLst>
          </p:cNvPr>
          <p:cNvSpPr/>
          <p:nvPr/>
        </p:nvSpPr>
        <p:spPr>
          <a:xfrm>
            <a:off x="6468380" y="2783205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Harbor et al.</a:t>
            </a:r>
          </a:p>
        </p:txBody>
      </p: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86B7B8D8-3381-15A4-1BFB-E90ED6999F9C}"/>
              </a:ext>
            </a:extLst>
          </p:cNvPr>
          <p:cNvSpPr/>
          <p:nvPr/>
        </p:nvSpPr>
        <p:spPr>
          <a:xfrm>
            <a:off x="6468380" y="4525068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Match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5 Cities</a:t>
            </a:r>
          </a:p>
        </p:txBody>
      </p:sp>
      <p:sp>
        <p:nvSpPr>
          <p:cNvPr id="61" name="Callout: Line 60">
            <a:extLst>
              <a:ext uri="{FF2B5EF4-FFF2-40B4-BE49-F238E27FC236}">
                <a16:creationId xmlns:a16="http://schemas.microsoft.com/office/drawing/2014/main" id="{9987FAED-81E8-A78A-1B89-81EF0986AAB4}"/>
              </a:ext>
            </a:extLst>
          </p:cNvPr>
          <p:cNvSpPr/>
          <p:nvPr/>
        </p:nvSpPr>
        <p:spPr>
          <a:xfrm>
            <a:off x="6468380" y="7794872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Annexation Allowance </a:t>
            </a:r>
          </a:p>
        </p:txBody>
      </p:sp>
      <p:sp>
        <p:nvSpPr>
          <p:cNvPr id="64" name="Callout: Line 63">
            <a:extLst>
              <a:ext uri="{FF2B5EF4-FFF2-40B4-BE49-F238E27FC236}">
                <a16:creationId xmlns:a16="http://schemas.microsoft.com/office/drawing/2014/main" id="{87485B3C-ED4D-727B-FB2D-F997885CF34D}"/>
              </a:ext>
            </a:extLst>
          </p:cNvPr>
          <p:cNvSpPr/>
          <p:nvPr/>
        </p:nvSpPr>
        <p:spPr>
          <a:xfrm>
            <a:off x="6468380" y="6178274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Local Governance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67CCF0E-4415-724F-D30E-AEE7BF0979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7"/>
          <a:stretch/>
        </p:blipFill>
        <p:spPr>
          <a:xfrm>
            <a:off x="1062483" y="7472813"/>
            <a:ext cx="5321778" cy="17231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43D3BC7-2C04-F213-7D68-0E217567A056}"/>
              </a:ext>
            </a:extLst>
          </p:cNvPr>
          <p:cNvSpPr/>
          <p:nvPr/>
        </p:nvSpPr>
        <p:spPr>
          <a:xfrm>
            <a:off x="5915242" y="7181579"/>
            <a:ext cx="38566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41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4C66B-DBDA-948A-6EB2-00363597C082}"/>
              </a:ext>
            </a:extLst>
          </p:cNvPr>
          <p:cNvSpPr txBox="1"/>
          <p:nvPr/>
        </p:nvSpPr>
        <p:spPr>
          <a:xfrm>
            <a:off x="914400" y="497745"/>
            <a:ext cx="16459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San Diego LAFCO…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Fast Forward to Summer + Fall 2023</a:t>
            </a:r>
            <a:endParaRPr kumimoji="0" 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7A5DF-9752-FC7B-98DA-6AB5958A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6500"/>
            <a:ext cx="4757583" cy="650494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928F2A9-8FB0-2B3A-5D71-A9757FADEE70}"/>
              </a:ext>
            </a:extLst>
          </p:cNvPr>
          <p:cNvSpPr/>
          <p:nvPr/>
        </p:nvSpPr>
        <p:spPr>
          <a:xfrm>
            <a:off x="6248400" y="5468522"/>
            <a:ext cx="854894" cy="3469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151CDC-4B1D-E949-0103-66DAFBBD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14" y="2476500"/>
            <a:ext cx="4632420" cy="650494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E0B9B4F-6DC3-6764-0FFD-05FC8F5B804A}"/>
              </a:ext>
            </a:extLst>
          </p:cNvPr>
          <p:cNvSpPr/>
          <p:nvPr/>
        </p:nvSpPr>
        <p:spPr>
          <a:xfrm>
            <a:off x="12725400" y="3068222"/>
            <a:ext cx="5083667" cy="480060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Commission Request for Future Item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Does LAFCO Oversight Apply to the SD Port?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AE9A7A1-2670-E920-3D49-BB264BC5A25D}"/>
              </a:ext>
            </a:extLst>
          </p:cNvPr>
          <p:cNvSpPr/>
          <p:nvPr/>
        </p:nvSpPr>
        <p:spPr>
          <a:xfrm>
            <a:off x="12447354" y="7695346"/>
            <a:ext cx="854894" cy="3469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516E2F-43A4-BB76-9450-74B3739C54A1}"/>
              </a:ext>
            </a:extLst>
          </p:cNvPr>
          <p:cNvCxnSpPr/>
          <p:nvPr/>
        </p:nvCxnSpPr>
        <p:spPr>
          <a:xfrm>
            <a:off x="914400" y="1866900"/>
            <a:ext cx="164592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338BC1-EF81-AB16-0FAA-161229B8500F}"/>
              </a:ext>
            </a:extLst>
          </p:cNvPr>
          <p:cNvSpPr txBox="1"/>
          <p:nvPr/>
        </p:nvSpPr>
        <p:spPr>
          <a:xfrm>
            <a:off x="1295399" y="9182100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June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5FEF3-B4E9-7BED-A7A0-C32A15DBFC6D}"/>
              </a:ext>
            </a:extLst>
          </p:cNvPr>
          <p:cNvSpPr txBox="1"/>
          <p:nvPr/>
        </p:nvSpPr>
        <p:spPr>
          <a:xfrm>
            <a:off x="7333951" y="9175898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September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94D47-B47F-A254-4588-81A81765F224}"/>
              </a:ext>
            </a:extLst>
          </p:cNvPr>
          <p:cNvSpPr txBox="1"/>
          <p:nvPr/>
        </p:nvSpPr>
        <p:spPr>
          <a:xfrm>
            <a:off x="12888441" y="9175898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89874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DFE8EB3-4A0B-9D76-3A4E-11134E34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196330"/>
            <a:ext cx="5335381" cy="697925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1A39AA2-9245-5558-17AB-AE6FD05BF9C9}"/>
              </a:ext>
            </a:extLst>
          </p:cNvPr>
          <p:cNvSpPr/>
          <p:nvPr/>
        </p:nvSpPr>
        <p:spPr>
          <a:xfrm>
            <a:off x="7584843" y="2400299"/>
            <a:ext cx="9319152" cy="64770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3D3BC7-2C04-F213-7D68-0E217567A056}"/>
              </a:ext>
            </a:extLst>
          </p:cNvPr>
          <p:cNvSpPr/>
          <p:nvPr/>
        </p:nvSpPr>
        <p:spPr>
          <a:xfrm>
            <a:off x="7211586" y="8946986"/>
            <a:ext cx="38566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F02D3-6207-B7F4-7CEF-ED4D8225653E}"/>
              </a:ext>
            </a:extLst>
          </p:cNvPr>
          <p:cNvSpPr txBox="1"/>
          <p:nvPr/>
        </p:nvSpPr>
        <p:spPr>
          <a:xfrm>
            <a:off x="914400" y="419100"/>
            <a:ext cx="13792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San Diego LAFCO…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Fast Forward to Today + Final Assessment </a:t>
            </a:r>
            <a:endParaRPr kumimoji="0" 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CF301-4C30-A406-5DAC-ED0DCA52A740}"/>
              </a:ext>
            </a:extLst>
          </p:cNvPr>
          <p:cNvCxnSpPr>
            <a:cxnSpLocks/>
          </p:cNvCxnSpPr>
          <p:nvPr/>
        </p:nvCxnSpPr>
        <p:spPr>
          <a:xfrm>
            <a:off x="914400" y="1790700"/>
            <a:ext cx="161544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DEC8005-A5F2-EA3E-8471-374960432916}"/>
              </a:ext>
            </a:extLst>
          </p:cNvPr>
          <p:cNvSpPr/>
          <p:nvPr/>
        </p:nvSpPr>
        <p:spPr>
          <a:xfrm>
            <a:off x="6151558" y="5178119"/>
            <a:ext cx="4018811" cy="30826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Conclusion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Port is Subject to LAFCO Oversight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1D33E6-AF39-1650-0D99-5A9D720600E9}"/>
              </a:ext>
            </a:extLst>
          </p:cNvPr>
          <p:cNvSpPr/>
          <p:nvPr/>
        </p:nvSpPr>
        <p:spPr>
          <a:xfrm>
            <a:off x="6151558" y="2683859"/>
            <a:ext cx="4018811" cy="28802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Premise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Port Performs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Local Governmental + Proprietary Services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5A1BB4-8D1B-0FEC-CF9E-E745FCCF0078}"/>
              </a:ext>
            </a:extLst>
          </p:cNvPr>
          <p:cNvSpPr txBox="1"/>
          <p:nvPr/>
        </p:nvSpPr>
        <p:spPr>
          <a:xfrm>
            <a:off x="10515600" y="3883971"/>
            <a:ext cx="632460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Supporting Factors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 Bold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 Bold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1.  CKH Covers “Special Act” Districts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2.  SLC + LAFCO Oversight is Different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CKH Contemplates Dual SLC + LAFCO Oversight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Two Things are True: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Port Manages Public Trust Properties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SLC (State) via Local Performances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5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96B9E-F7A4-8F80-742D-453854D1673D}"/>
              </a:ext>
            </a:extLst>
          </p:cNvPr>
          <p:cNvSpPr txBox="1"/>
          <p:nvPr/>
        </p:nvSpPr>
        <p:spPr>
          <a:xfrm>
            <a:off x="914400" y="497745"/>
            <a:ext cx="16154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 Bold" panose="020B0604020202020204" charset="0"/>
                <a:ea typeface="+mn-ea"/>
                <a:cs typeface="+mn-cs"/>
              </a:rPr>
              <a:t>San Diego LAFCO…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What Does Oversight of the Port Mean Going Forward…</a:t>
            </a:r>
            <a:endParaRPr kumimoji="0" 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37026-9FF2-7ACA-E47F-1C8D1FE77300}"/>
              </a:ext>
            </a:extLst>
          </p:cNvPr>
          <p:cNvSpPr txBox="1"/>
          <p:nvPr/>
        </p:nvSpPr>
        <p:spPr>
          <a:xfrm>
            <a:off x="1104900" y="2267307"/>
            <a:ext cx="162306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Act on Ministerial Annexations: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Provide Clear Procedures to Keep Port Boundary Coterminous with 5 Cities + File with SBE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Act on Discretionary Annexations: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Provide “Operational of Law” Function for Port to Annex Lands Beyond 5 Cities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Act Out-of-Agency Requests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Provide Authority for Port to Provide Extraterritorial Services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Act on Requests to Activate Latent Powers or Divest Active Powers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Provide Process for Port to Formally Add or Remove Service Functions/Classes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Act on Proposals to Detach, Consolidate, Merge, or Dissolve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Provide Process for Other Agencies + Public (Voters) to Initiate Boundary Actions to Port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Prepare Municipal Service Reviews + Act on Related Recommendations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et 1" panose="020B0604020202020204" charset="0"/>
                <a:ea typeface="+mn-ea"/>
                <a:cs typeface="+mn-cs"/>
              </a:rPr>
              <a:t>Include Port in Periodical Studies Evaluating Effectiveness + Accountability to Community Needs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et 1" panose="020B060402020202020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D3CA3B-6EF4-657D-6063-081C14534F2D}"/>
              </a:ext>
            </a:extLst>
          </p:cNvPr>
          <p:cNvCxnSpPr/>
          <p:nvPr/>
        </p:nvCxnSpPr>
        <p:spPr>
          <a:xfrm>
            <a:off x="990600" y="1866900"/>
            <a:ext cx="164592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90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00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75902" y="2533652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87205" y="2844964"/>
            <a:ext cx="4597087" cy="45970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311" y="419100"/>
            <a:ext cx="7351884" cy="553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8b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Proposed Policy Update: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LAFCO Personnel Policies and Procedures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4381500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2000" y="1726324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1070" y="343087"/>
            <a:ext cx="9210130" cy="90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Dress Code – Casual Friday’s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D9483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2844" y="3375901"/>
            <a:ext cx="4738007" cy="4737987"/>
            <a:chOff x="0" y="0"/>
            <a:chExt cx="6350000" cy="6349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3FCA6-E72F-63DD-0954-64A7E50F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20" y="3051560"/>
            <a:ext cx="11882858" cy="45303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0984" y="0"/>
            <a:ext cx="13706032" cy="10287000"/>
          </a:xfrm>
          <a:custGeom>
            <a:avLst/>
            <a:gdLst/>
            <a:ahLst/>
            <a:cxnLst/>
            <a:rect l="l" t="t" r="r" b="b"/>
            <a:pathLst>
              <a:path w="13706032" h="10287000">
                <a:moveTo>
                  <a:pt x="0" y="0"/>
                </a:moveTo>
                <a:lnTo>
                  <a:pt x="13706032" y="0"/>
                </a:lnTo>
                <a:lnTo>
                  <a:pt x="137060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4381500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2000" y="1726324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1070" y="343087"/>
            <a:ext cx="11869908" cy="90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Limiting Use of Personal Equipment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2844" y="3375901"/>
            <a:ext cx="4738007" cy="4737987"/>
            <a:chOff x="0" y="0"/>
            <a:chExt cx="6350000" cy="6349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6B5E2B-2BEB-37B0-A2D8-6E7865663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4"/>
          <a:stretch/>
        </p:blipFill>
        <p:spPr>
          <a:xfrm>
            <a:off x="6303963" y="1485900"/>
            <a:ext cx="11603037" cy="4257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4885EE-3894-7E06-A733-7A28706C0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62" y="5981700"/>
            <a:ext cx="11603037" cy="40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9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4827982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2000" y="2172806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1070" y="343087"/>
            <a:ext cx="9210130" cy="186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Addressing Incidental Use:</a:t>
            </a:r>
          </a:p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Commission Devices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2844" y="3822383"/>
            <a:ext cx="4738007" cy="4737987"/>
            <a:chOff x="0" y="0"/>
            <a:chExt cx="6350000" cy="6349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42E97-AAB5-6ECD-7454-AA5D51397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177323"/>
            <a:ext cx="11572352" cy="50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55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4827982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2000" y="2172806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1070" y="343087"/>
            <a:ext cx="9210130" cy="186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Addressing Incidental Use:</a:t>
            </a:r>
          </a:p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LAFCO-Vehicle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2844" y="3822383"/>
            <a:ext cx="4738007" cy="4737987"/>
            <a:chOff x="0" y="0"/>
            <a:chExt cx="6350000" cy="6349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2E319A-E046-3DB8-D2E4-F702D2E0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496" y="2210905"/>
            <a:ext cx="11138434" cy="69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367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75902" y="2533652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87205" y="2844964"/>
            <a:ext cx="4597087" cy="45970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311" y="419100"/>
            <a:ext cx="7351884" cy="474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8e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SALC 2.0 Update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16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11043" y="492167"/>
            <a:ext cx="3026239" cy="302623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874777" y="755906"/>
            <a:ext cx="2498771" cy="249876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923060" y="5130422"/>
            <a:ext cx="3687983" cy="1695170"/>
          </a:xfrm>
          <a:custGeom>
            <a:avLst/>
            <a:gdLst/>
            <a:ahLst/>
            <a:cxnLst/>
            <a:rect l="l" t="t" r="r" b="b"/>
            <a:pathLst>
              <a:path w="3687983" h="1695170">
                <a:moveTo>
                  <a:pt x="0" y="0"/>
                </a:moveTo>
                <a:lnTo>
                  <a:pt x="3687983" y="0"/>
                </a:lnTo>
                <a:lnTo>
                  <a:pt x="3687983" y="1695170"/>
                </a:lnTo>
                <a:lnTo>
                  <a:pt x="0" y="1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732" b="-628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73564" y="7190423"/>
            <a:ext cx="5425040" cy="1658897"/>
          </a:xfrm>
          <a:custGeom>
            <a:avLst/>
            <a:gdLst/>
            <a:ahLst/>
            <a:cxnLst/>
            <a:rect l="l" t="t" r="r" b="b"/>
            <a:pathLst>
              <a:path w="5425040" h="1658897">
                <a:moveTo>
                  <a:pt x="0" y="0"/>
                </a:moveTo>
                <a:lnTo>
                  <a:pt x="5425040" y="0"/>
                </a:lnTo>
                <a:lnTo>
                  <a:pt x="5425040" y="1658897"/>
                </a:lnTo>
                <a:lnTo>
                  <a:pt x="0" y="1658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41091" y="210657"/>
            <a:ext cx="12219269" cy="2250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1 Bold"/>
                <a:ea typeface="+mn-ea"/>
                <a:cs typeface="+mn-cs"/>
              </a:rPr>
              <a:t>Agenda Item 8e | SALC 2.0 Update</a:t>
            </a:r>
          </a:p>
          <a:p>
            <a:pPr marL="0" marR="0" lvl="0" indent="0" algn="ctr" defTabSz="914400" rtl="0" eaLnBrk="1" fontAlgn="auto" latinLnBrk="0" hangingPunct="1">
              <a:lnSpc>
                <a:spcPts val="57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0" i="0" u="none" strike="noStrike" kern="1200" cap="none" spc="0" normalizeH="0" baseline="0" noProof="0" dirty="0">
                <a:ln>
                  <a:noFill/>
                </a:ln>
                <a:solidFill>
                  <a:srgbClr val="3C58A2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Sustainable Agricultural Lands Conservation Planning Grant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59417"/>
            <a:ext cx="11010900" cy="123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4" marR="0" lvl="1" indent="-356232" algn="l" defTabSz="914400" rtl="0" eaLnBrk="1" fontAlgn="auto" latinLnBrk="0" hangingPunct="1">
              <a:lnSpc>
                <a:spcPts val="49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86424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Awarded $450,000 grant December 2022</a:t>
            </a:r>
          </a:p>
          <a:p>
            <a:pPr marL="712464" marR="0" lvl="1" indent="-356232" algn="l" defTabSz="914400" rtl="0" eaLnBrk="1" fontAlgn="auto" latinLnBrk="0" hangingPunct="1">
              <a:lnSpc>
                <a:spcPts val="49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86424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San Diego LAFCO &amp; San Diego County PDS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9421" y="5052988"/>
            <a:ext cx="9882667" cy="349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Accomplishments to Date:</a:t>
            </a:r>
          </a:p>
          <a:p>
            <a:pPr marL="798821" marR="0" lvl="1" indent="-399411" algn="l" defTabSz="914400" rtl="0" eaLnBrk="1" fontAlgn="auto" latinLnBrk="0" hangingPunct="1">
              <a:lnSpc>
                <a:spcPts val="5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Established MOU w/PDS</a:t>
            </a:r>
          </a:p>
          <a:p>
            <a:pPr marL="798821" marR="0" lvl="1" indent="-399411" algn="l" defTabSz="914400" rtl="0" eaLnBrk="1" fontAlgn="auto" latinLnBrk="0" hangingPunct="1">
              <a:lnSpc>
                <a:spcPts val="5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Established Key Partnerships</a:t>
            </a:r>
          </a:p>
          <a:p>
            <a:pPr marL="798821" marR="0" lvl="1" indent="-399411" algn="l" defTabSz="914400" rtl="0" eaLnBrk="1" fontAlgn="auto" latinLnBrk="0" hangingPunct="1">
              <a:lnSpc>
                <a:spcPts val="5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2"/>
                <a:ea typeface="+mn-ea"/>
                <a:cs typeface="+mn-cs"/>
              </a:rPr>
              <a:t>Began work on Tasks 1-5</a:t>
            </a:r>
          </a:p>
          <a:p>
            <a:pPr marL="0" marR="0" lvl="0" indent="0" algn="l" defTabSz="914400" rtl="0" eaLnBrk="1" fontAlgn="auto" latinLnBrk="0" hangingPunct="1">
              <a:lnSpc>
                <a:spcPts val="55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99" b="0" i="0" u="none" strike="noStrike" kern="1200" cap="none" spc="0" normalizeH="0" baseline="0" noProof="0" dirty="0">
              <a:ln>
                <a:noFill/>
              </a:ln>
              <a:solidFill>
                <a:srgbClr val="4D9483"/>
              </a:solidFill>
              <a:effectLst/>
              <a:uLnTx/>
              <a:uFillTx/>
              <a:latin typeface="Garet 2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324" y="2798620"/>
            <a:ext cx="5219695" cy="5219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9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3324" y="143444"/>
            <a:ext cx="5265024" cy="52650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55012" y="1876197"/>
            <a:ext cx="4301648" cy="430163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7000"/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48052" y="321945"/>
            <a:ext cx="7914526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0" i="0" u="none" strike="noStrike" kern="1200" cap="none" spc="0" normalizeH="0" baseline="0" noProof="0">
                <a:ln>
                  <a:noFill/>
                </a:ln>
                <a:solidFill>
                  <a:srgbClr val="4D9483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Started 5/6 Tasks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57200" y="1479579"/>
            <a:ext cx="12430800" cy="775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 Bold"/>
                <a:ea typeface="+mn-ea"/>
                <a:cs typeface="+mn-cs"/>
              </a:rPr>
              <a:t>Task 2 (Market Analysis)</a:t>
            </a: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Developing criteria, selecting 4 study crops: Avocados, Lemons, Strawberries, Tomatoes</a:t>
            </a:r>
          </a:p>
          <a:p>
            <a:pPr marL="571500" marR="0" lvl="0" indent="-57150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Criteria focused on economic, environmental, social sustainability</a:t>
            </a:r>
          </a:p>
          <a:p>
            <a:pPr marL="0" marR="0" lvl="0" indent="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7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 Bold"/>
                <a:ea typeface="+mn-ea"/>
                <a:cs typeface="+mn-cs"/>
              </a:rPr>
              <a:t>Task 4 (Outreach &amp; Education)</a:t>
            </a: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et 1"/>
                <a:ea typeface="+mn-ea"/>
                <a:cs typeface="+mn-cs"/>
              </a:rPr>
              <a:t>Rick engineering to hold series of producer/stakeholder meetings and aid in the Market Analysis</a:t>
            </a:r>
          </a:p>
          <a:p>
            <a:pPr marL="0" marR="0" lvl="0" indent="0" algn="l" defTabSz="914400" rtl="0" eaLnBrk="1" fontAlgn="auto" latinLnBrk="0" hangingPunct="1">
              <a:lnSpc>
                <a:spcPts val="5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7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14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7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et 1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BAB302D9-86DF-3252-FD27-F336DB3B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7778" r="7086" b="7889"/>
          <a:stretch/>
        </p:blipFill>
        <p:spPr>
          <a:xfrm>
            <a:off x="3874770" y="-70771"/>
            <a:ext cx="10538460" cy="10428542"/>
          </a:xfrm>
          <a:prstGeom prst="rect">
            <a:avLst/>
          </a:prstGeom>
          <a:effectLst>
            <a:outerShdw blurRad="508000" sx="104000" sy="104000" algn="ctr" rotWithShape="0">
              <a:schemeClr val="bg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06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39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75902" y="2533652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87205" y="2844964"/>
            <a:ext cx="4597087" cy="45970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311" y="419100"/>
            <a:ext cx="7351884" cy="553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</a:t>
            </a:r>
            <a:r>
              <a:rPr lang="en-US" sz="4399" u="sng" dirty="0">
                <a:solidFill>
                  <a:srgbClr val="393838"/>
                </a:solidFill>
                <a:latin typeface="Garet 2 Bold"/>
              </a:rPr>
              <a:t>3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Commendation for former Commissioner Andy Vanderlaan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5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45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logo of a city&#10;&#10;Description automatically generated">
            <a:extLst>
              <a:ext uri="{FF2B5EF4-FFF2-40B4-BE49-F238E27FC236}">
                <a16:creationId xmlns:a16="http://schemas.microsoft.com/office/drawing/2014/main" id="{617E826E-5485-A9B6-ADC6-8F7C1A66D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37" y="965200"/>
            <a:ext cx="3722786" cy="37134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3997" y="730635"/>
            <a:ext cx="5382261" cy="41715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33526-0020-8294-486E-1A3AB0F1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277" y="1192630"/>
            <a:ext cx="4879354" cy="32691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1E15E-B81E-21C8-4C41-78B427BE4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432" y="5622291"/>
            <a:ext cx="2836196" cy="37074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E9F7-60C5-7578-B750-D9FDA1D2B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514" y="1922685"/>
            <a:ext cx="4879354" cy="64627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94253" y="5405505"/>
            <a:ext cx="540175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51635E-8E09-0369-E799-19EA9C59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0277" y="6362700"/>
            <a:ext cx="4879354" cy="22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0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C761EC6-FFDF-F5CC-5C27-4FBDE5921ED9}"/>
              </a:ext>
            </a:extLst>
          </p:cNvPr>
          <p:cNvSpPr txBox="1"/>
          <p:nvPr/>
        </p:nvSpPr>
        <p:spPr>
          <a:xfrm>
            <a:off x="1028700" y="9128027"/>
            <a:ext cx="1623060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FFC000"/>
                </a:solidFill>
                <a:latin typeface="Candara" panose="020E0502030303020204" pitchFamily="34" charset="0"/>
              </a:rPr>
              <a:t>THANK YOU!!</a:t>
            </a:r>
          </a:p>
        </p:txBody>
      </p:sp>
      <p:pic>
        <p:nvPicPr>
          <p:cNvPr id="3" name="Online Media 2" title="Commendation for Andy Vanderlaan">
            <a:hlinkClick r:id="" action="ppaction://media"/>
            <a:extLst>
              <a:ext uri="{FF2B5EF4-FFF2-40B4-BE49-F238E27FC236}">
                <a16:creationId xmlns:a16="http://schemas.microsoft.com/office/drawing/2014/main" id="{F8AC517B-C543-A8A0-2209-7BF84553E0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1600" y="342900"/>
            <a:ext cx="15544800" cy="87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26" y="1919523"/>
            <a:ext cx="10382286" cy="6825720"/>
            <a:chOff x="0" y="0"/>
            <a:chExt cx="13843048" cy="91009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843048" cy="730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San Diego County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Local Agency Formation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C58A2"/>
                  </a:solidFill>
                  <a:effectLst/>
                  <a:uLnTx/>
                  <a:uFillTx/>
                  <a:latin typeface="Garet 1"/>
                  <a:ea typeface="+mn-ea"/>
                  <a:cs typeface="+mn-cs"/>
                </a:rPr>
                <a:t>(LAFCO)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544979"/>
              <a:ext cx="13843048" cy="1555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Commission Meeting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45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March 4</a:t>
              </a:r>
              <a:r>
                <a:rPr kumimoji="0" lang="en-US" sz="3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th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6424"/>
                  </a:solidFill>
                  <a:effectLst/>
                  <a:uLnTx/>
                  <a:uFillTx/>
                  <a:latin typeface="Garet 2"/>
                  <a:ea typeface="+mn-ea"/>
                  <a:cs typeface="+mn-cs"/>
                </a:rPr>
                <a:t>, 2024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36718" y="1028700"/>
            <a:ext cx="2743200" cy="2743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86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5400000" flipV="1">
            <a:off x="12745051" y="5143500"/>
            <a:ext cx="5486400" cy="2743200"/>
          </a:xfrm>
          <a:custGeom>
            <a:avLst/>
            <a:gdLst/>
            <a:ahLst/>
            <a:cxnLst/>
            <a:rect l="l" t="t" r="r" b="b"/>
            <a:pathLst>
              <a:path w="5486400" h="2743200">
                <a:moveTo>
                  <a:pt x="0" y="2743200"/>
                </a:moveTo>
                <a:lnTo>
                  <a:pt x="5486400" y="2743200"/>
                </a:lnTo>
                <a:lnTo>
                  <a:pt x="54864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373451" y="10287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2743200" y="0"/>
                </a:moveTo>
                <a:lnTo>
                  <a:pt x="0" y="0"/>
                </a:lnTo>
                <a:lnTo>
                  <a:pt x="0" y="2743200"/>
                </a:lnTo>
                <a:lnTo>
                  <a:pt x="2743200" y="274320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1373451" y="37719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2743200"/>
                </a:moveTo>
                <a:lnTo>
                  <a:pt x="2743200" y="2743200"/>
                </a:lnTo>
                <a:lnTo>
                  <a:pt x="27432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090413" y="6232061"/>
            <a:ext cx="3026239" cy="302623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21899" y="6463553"/>
            <a:ext cx="2563266" cy="256325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" r="-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01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3500" y="0"/>
            <a:ext cx="10604500" cy="10287000"/>
            <a:chOff x="0" y="0"/>
            <a:chExt cx="27929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2955" cy="2709333"/>
            </a:xfrm>
            <a:custGeom>
              <a:avLst/>
              <a:gdLst/>
              <a:ahLst/>
              <a:cxnLst/>
              <a:rect l="l" t="t" r="r" b="b"/>
              <a:pathLst>
                <a:path w="2792955" h="2709333">
                  <a:moveTo>
                    <a:pt x="0" y="0"/>
                  </a:moveTo>
                  <a:lnTo>
                    <a:pt x="2792955" y="0"/>
                  </a:lnTo>
                  <a:lnTo>
                    <a:pt x="2792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948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929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75902" y="2533652"/>
            <a:ext cx="5219695" cy="521969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E3F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87205" y="2844964"/>
            <a:ext cx="4597087" cy="459706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311" y="419100"/>
            <a:ext cx="7351884" cy="553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sng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Agenda Item </a:t>
            </a:r>
            <a:r>
              <a:rPr lang="en-US" sz="4399" u="sng" dirty="0">
                <a:solidFill>
                  <a:srgbClr val="393838"/>
                </a:solidFill>
                <a:latin typeface="Garet 2 Bold"/>
              </a:rPr>
              <a:t>7a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99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Garet 2 Bold"/>
                <a:ea typeface="+mn-ea"/>
                <a:cs typeface="+mn-cs"/>
              </a:rPr>
              <a:t>“Tucker – Valley Road Reorganization”</a:t>
            </a:r>
          </a:p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393838"/>
              </a:solidFill>
              <a:effectLst/>
              <a:uLnTx/>
              <a:uFillTx/>
              <a:latin typeface="Garet 2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29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717</Words>
  <Application>Microsoft Office PowerPoint</Application>
  <PresentationFormat>Custom</PresentationFormat>
  <Paragraphs>165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Calibri</vt:lpstr>
      <vt:lpstr>Garet 2 Bold</vt:lpstr>
      <vt:lpstr>Corbel</vt:lpstr>
      <vt:lpstr>Wingdings 2</vt:lpstr>
      <vt:lpstr>Garet 2</vt:lpstr>
      <vt:lpstr>Garet 1 Bold</vt:lpstr>
      <vt:lpstr>Candara</vt:lpstr>
      <vt:lpstr>Arial</vt:lpstr>
      <vt:lpstr>Garet 1</vt:lpstr>
      <vt:lpstr>Office Theme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6th Commission Meeting PPT</dc:title>
  <dc:creator>Peters, Michaela A</dc:creator>
  <cp:lastModifiedBy>Peters, Michaela A</cp:lastModifiedBy>
  <cp:revision>28</cp:revision>
  <dcterms:created xsi:type="dcterms:W3CDTF">2006-08-16T00:00:00Z</dcterms:created>
  <dcterms:modified xsi:type="dcterms:W3CDTF">2024-03-05T19:46:40Z</dcterms:modified>
  <dc:identifier>DAFv3Q7aV3U</dc:identifier>
</cp:coreProperties>
</file>