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9" r:id="rId3"/>
    <p:sldId id="260" r:id="rId4"/>
    <p:sldId id="261" r:id="rId5"/>
    <p:sldId id="262" r:id="rId6"/>
    <p:sldId id="263" r:id="rId7"/>
  </p:sldIdLst>
  <p:sldSz cx="18288000" cy="10287000"/>
  <p:notesSz cx="6858000" cy="9144000"/>
  <p:embeddedFontLst>
    <p:embeddedFont>
      <p:font typeface="Garet 1" panose="020B0604020202020204" charset="0"/>
      <p:regular r:id="rId8"/>
    </p:embeddedFont>
    <p:embeddedFont>
      <p:font typeface="Garet 1 Bold" panose="020B0604020202020204" charset="0"/>
      <p:regular r:id="rId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4E5646E-F757-4BC1-B2E9-FA66E8CC1E93}" v="3" dt="2024-03-02T20:12:55.41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2" d="100"/>
          <a:sy n="52" d="100"/>
        </p:scale>
        <p:origin x="850" y="6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1.fntdata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font" Target="fonts/font2.fntdata"/><Relationship Id="rId14" Type="http://schemas.microsoft.com/office/2015/10/relationships/revisionInfo" Target="revisionInfo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3/4/2024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3/4/2024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3/4/2024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3/4/2024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3/4/2024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3/4/2024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0"/>
            <a:ext cx="9144000" cy="10287000"/>
          </a:xfrm>
          <a:prstGeom prst="rect">
            <a:avLst/>
          </a:prstGeom>
          <a:solidFill>
            <a:schemeClr val="bg1"/>
          </a:solidFill>
        </p:spPr>
        <p:txBody>
          <a:bodyPr/>
          <a:lstStyle/>
          <a:p>
            <a:endParaRPr lang="en-US" dirty="0"/>
          </a:p>
        </p:txBody>
      </p:sp>
      <p:grpSp>
        <p:nvGrpSpPr>
          <p:cNvPr id="3" name="Group 3"/>
          <p:cNvGrpSpPr/>
          <p:nvPr/>
        </p:nvGrpSpPr>
        <p:grpSpPr>
          <a:xfrm>
            <a:off x="9144000" y="301588"/>
            <a:ext cx="7820390" cy="3775112"/>
            <a:chOff x="0" y="0"/>
            <a:chExt cx="6186311" cy="1672664"/>
          </a:xfrm>
          <a:solidFill>
            <a:schemeClr val="bg1"/>
          </a:solidFill>
        </p:grpSpPr>
        <p:sp>
          <p:nvSpPr>
            <p:cNvPr id="4" name="Freeform 4"/>
            <p:cNvSpPr/>
            <p:nvPr/>
          </p:nvSpPr>
          <p:spPr>
            <a:xfrm>
              <a:off x="0" y="0"/>
              <a:ext cx="6186311" cy="1672664"/>
            </a:xfrm>
            <a:custGeom>
              <a:avLst/>
              <a:gdLst/>
              <a:ahLst/>
              <a:cxnLst/>
              <a:rect l="l" t="t" r="r" b="b"/>
              <a:pathLst>
                <a:path w="6186311" h="1672664">
                  <a:moveTo>
                    <a:pt x="0" y="0"/>
                  </a:moveTo>
                  <a:lnTo>
                    <a:pt x="6186311" y="0"/>
                  </a:lnTo>
                  <a:lnTo>
                    <a:pt x="6186311" y="1672664"/>
                  </a:lnTo>
                  <a:lnTo>
                    <a:pt x="0" y="1672664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 dirty="0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9144000" y="1542154"/>
            <a:ext cx="7363485" cy="6142591"/>
            <a:chOff x="-1528600" y="-705314"/>
            <a:chExt cx="9817979" cy="8190122"/>
          </a:xfrm>
        </p:grpSpPr>
        <p:sp>
          <p:nvSpPr>
            <p:cNvPr id="7" name="TextBox 7"/>
            <p:cNvSpPr txBox="1"/>
            <p:nvPr/>
          </p:nvSpPr>
          <p:spPr>
            <a:xfrm>
              <a:off x="-1198367" y="3486880"/>
              <a:ext cx="9487746" cy="6096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>
                <a:lnSpc>
                  <a:spcPts val="3600"/>
                </a:lnSpc>
              </a:pPr>
              <a:r>
                <a:rPr lang="en-US" sz="3000" dirty="0">
                  <a:solidFill>
                    <a:srgbClr val="393838"/>
                  </a:solidFill>
                  <a:latin typeface="Garet 1 Bold"/>
                </a:rPr>
                <a:t>Final Administrative Assessment </a:t>
              </a: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-1198367" y="-705314"/>
              <a:ext cx="9487746" cy="370956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0">
                <a:lnSpc>
                  <a:spcPts val="7280"/>
                </a:lnSpc>
              </a:pPr>
              <a:r>
                <a:rPr lang="en-US" sz="5600" dirty="0">
                  <a:solidFill>
                    <a:srgbClr val="393838"/>
                  </a:solidFill>
                  <a:latin typeface="Garet 1 Bold"/>
                </a:rPr>
                <a:t>Agenda Item 8a </a:t>
              </a:r>
            </a:p>
            <a:p>
              <a:pPr marL="0" lvl="0" indent="0">
                <a:lnSpc>
                  <a:spcPts val="7280"/>
                </a:lnSpc>
              </a:pPr>
              <a:r>
                <a:rPr lang="en-US" sz="5400" spc="-150" dirty="0">
                  <a:solidFill>
                    <a:srgbClr val="393838"/>
                  </a:solidFill>
                  <a:latin typeface="Garet 1" panose="020B0604020202020204" charset="0"/>
                </a:rPr>
                <a:t>LAFCO Oversight + Port of San Diego 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-1528600" y="4673696"/>
              <a:ext cx="9487746" cy="281111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789747" lvl="1" indent="-514350">
                <a:lnSpc>
                  <a:spcPts val="3316"/>
                </a:lnSpc>
                <a:buAutoNum type="arabicPeriod"/>
              </a:pPr>
              <a:r>
                <a:rPr lang="en-US" sz="2551" dirty="0">
                  <a:solidFill>
                    <a:srgbClr val="393838"/>
                  </a:solidFill>
                  <a:latin typeface="Garet 1" panose="020B0604020202020204" charset="0"/>
                </a:rPr>
                <a:t>Receive Staff Presentation </a:t>
              </a:r>
            </a:p>
            <a:p>
              <a:pPr marL="789747" lvl="1" indent="-514350">
                <a:lnSpc>
                  <a:spcPts val="3316"/>
                </a:lnSpc>
                <a:buAutoNum type="arabicPeriod"/>
              </a:pPr>
              <a:r>
                <a:rPr lang="en-US" sz="2551" dirty="0">
                  <a:solidFill>
                    <a:srgbClr val="393838"/>
                  </a:solidFill>
                  <a:latin typeface="Garet 1" panose="020B0604020202020204" charset="0"/>
                </a:rPr>
                <a:t>Ask Clarifying Questions </a:t>
              </a:r>
            </a:p>
            <a:p>
              <a:pPr marL="789747" lvl="1" indent="-514350">
                <a:lnSpc>
                  <a:spcPts val="3316"/>
                </a:lnSpc>
                <a:buAutoNum type="arabicPeriod"/>
              </a:pPr>
              <a:r>
                <a:rPr lang="en-US" sz="2551" dirty="0">
                  <a:solidFill>
                    <a:srgbClr val="393838"/>
                  </a:solidFill>
                  <a:latin typeface="Garet 1" panose="020B0604020202020204" charset="0"/>
                </a:rPr>
                <a:t>Invite Public Comments </a:t>
              </a:r>
            </a:p>
            <a:p>
              <a:pPr marL="789747" lvl="1" indent="-514350">
                <a:lnSpc>
                  <a:spcPts val="3316"/>
                </a:lnSpc>
                <a:buAutoNum type="arabicPeriod"/>
              </a:pPr>
              <a:r>
                <a:rPr lang="en-US" sz="2551" dirty="0">
                  <a:solidFill>
                    <a:srgbClr val="393838"/>
                  </a:solidFill>
                  <a:latin typeface="Garet 1" panose="020B0604020202020204" charset="0"/>
                </a:rPr>
                <a:t>Commission Discussion </a:t>
              </a:r>
            </a:p>
            <a:p>
              <a:pPr marL="789747" lvl="1" indent="-514350">
                <a:lnSpc>
                  <a:spcPts val="3316"/>
                </a:lnSpc>
                <a:buAutoNum type="arabicPeriod"/>
              </a:pPr>
              <a:r>
                <a:rPr lang="en-US" sz="2551" dirty="0">
                  <a:solidFill>
                    <a:srgbClr val="393838"/>
                  </a:solidFill>
                  <a:latin typeface="Garet 1" panose="020B0604020202020204" charset="0"/>
                </a:rPr>
                <a:t>Consider Action on Recommendation</a:t>
              </a:r>
            </a:p>
          </p:txBody>
        </p:sp>
      </p:grpSp>
      <p:pic>
        <p:nvPicPr>
          <p:cNvPr id="13" name="Picture 12" descr="A logo of a city&#10;&#10;Description automatically generated">
            <a:extLst>
              <a:ext uri="{FF2B5EF4-FFF2-40B4-BE49-F238E27FC236}">
                <a16:creationId xmlns:a16="http://schemas.microsoft.com/office/drawing/2014/main" id="{341BB1E4-F4C9-C4A9-B75D-C92CA0AD178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363766"/>
            <a:ext cx="7121005" cy="7102266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73A8590-1292-B742-84FA-94079BDE3A77}"/>
              </a:ext>
            </a:extLst>
          </p:cNvPr>
          <p:cNvSpPr txBox="1"/>
          <p:nvPr/>
        </p:nvSpPr>
        <p:spPr>
          <a:xfrm>
            <a:off x="762000" y="347870"/>
            <a:ext cx="166116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Garet 1 Bold" panose="020B0604020202020204" charset="0"/>
              </a:rPr>
              <a:t>San Diego Unified Port District</a:t>
            </a:r>
          </a:p>
          <a:p>
            <a:endParaRPr lang="en-US" sz="600" dirty="0">
              <a:latin typeface="Garet 1" panose="020B0604020202020204" charset="0"/>
            </a:endParaRPr>
          </a:p>
          <a:p>
            <a:r>
              <a:rPr lang="en-US" sz="3600" spc="-150" dirty="0">
                <a:latin typeface="Garet 1" panose="020B0604020202020204" charset="0"/>
              </a:rPr>
              <a:t>Created by Voters in 1962</a:t>
            </a:r>
          </a:p>
          <a:p>
            <a:r>
              <a:rPr lang="en-US" sz="3600" spc="-150" dirty="0">
                <a:latin typeface="Garet 1" panose="020B0604020202020204" charset="0"/>
              </a:rPr>
              <a:t>Utilized “Special” Enabling Act </a:t>
            </a:r>
          </a:p>
          <a:p>
            <a:endParaRPr lang="en-US" dirty="0">
              <a:latin typeface="Garet 1" panose="020B060402020202020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9E5A2A9-635D-61AA-9C9A-CB36BBCB90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0" y="2818588"/>
            <a:ext cx="7620000" cy="7049312"/>
          </a:xfrm>
          <a:prstGeom prst="rect">
            <a:avLst/>
          </a:prstGeom>
          <a:ln w="76200">
            <a:solidFill>
              <a:schemeClr val="bg2"/>
            </a:solidFill>
          </a:ln>
        </p:spPr>
      </p:pic>
      <p:sp>
        <p:nvSpPr>
          <p:cNvPr id="17" name="Oval 16">
            <a:extLst>
              <a:ext uri="{FF2B5EF4-FFF2-40B4-BE49-F238E27FC236}">
                <a16:creationId xmlns:a16="http://schemas.microsoft.com/office/drawing/2014/main" id="{EBF11CCC-4B57-2B69-0251-852D5AD43A08}"/>
              </a:ext>
            </a:extLst>
          </p:cNvPr>
          <p:cNvSpPr/>
          <p:nvPr/>
        </p:nvSpPr>
        <p:spPr>
          <a:xfrm>
            <a:off x="8001000" y="7739553"/>
            <a:ext cx="2133600" cy="1137748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961D5751-8767-A8DA-82E8-F5EB9249B6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93917" y="3850771"/>
            <a:ext cx="3886200" cy="3888782"/>
          </a:xfrm>
          <a:prstGeom prst="rect">
            <a:avLst/>
          </a:prstGeom>
          <a:ln w="76200">
            <a:solidFill>
              <a:schemeClr val="bg2"/>
            </a:solidFill>
          </a:ln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D911355D-ADE1-FB2A-BBF8-88565386328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34495"/>
          <a:stretch/>
        </p:blipFill>
        <p:spPr>
          <a:xfrm>
            <a:off x="1107883" y="3763851"/>
            <a:ext cx="3956435" cy="4062622"/>
          </a:xfrm>
          <a:prstGeom prst="rect">
            <a:avLst/>
          </a:prstGeom>
          <a:ln w="57150">
            <a:solidFill>
              <a:schemeClr val="bg2">
                <a:lumMod val="90000"/>
              </a:schemeClr>
            </a:solidFill>
          </a:ln>
        </p:spPr>
      </p:pic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97A58C4C-619B-E9A5-F7A0-2EF886116121}"/>
              </a:ext>
            </a:extLst>
          </p:cNvPr>
          <p:cNvCxnSpPr/>
          <p:nvPr/>
        </p:nvCxnSpPr>
        <p:spPr>
          <a:xfrm>
            <a:off x="914400" y="2247900"/>
            <a:ext cx="163830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364843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5F9CFCE6-877F-4858-B8BD-2C52CA8AFB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4E4E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8213F8A0-12AE-4514-8372-0DD766EC28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85299" y="720090"/>
            <a:ext cx="8187183" cy="884682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9EFF17D4-9A8C-4CE5-B096-D8CCD44004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15518" y="720090"/>
            <a:ext cx="8187181" cy="884682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184EB920-03D7-002A-82D3-02E8D9F3A067}"/>
              </a:ext>
            </a:extLst>
          </p:cNvPr>
          <p:cNvGrpSpPr/>
          <p:nvPr/>
        </p:nvGrpSpPr>
        <p:grpSpPr>
          <a:xfrm>
            <a:off x="9631552" y="1296161"/>
            <a:ext cx="7694676" cy="7694676"/>
            <a:chOff x="10792843" y="3037456"/>
            <a:chExt cx="4212086" cy="4212086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5D280696-C2E3-3E3A-3197-59BEEFF2895E}"/>
                </a:ext>
              </a:extLst>
            </p:cNvPr>
            <p:cNvSpPr/>
            <p:nvPr/>
          </p:nvSpPr>
          <p:spPr>
            <a:xfrm>
              <a:off x="10792843" y="3037456"/>
              <a:ext cx="4212086" cy="4212086"/>
            </a:xfrm>
            <a:prstGeom prst="ellipse">
              <a:avLst/>
            </a:prstGeom>
            <a:blipFill>
              <a:blip r:embed="rId2"/>
              <a:srcRect/>
              <a:stretch>
                <a:fillRect t="-8000" b="-8000"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33C93693-BCE9-5692-B088-23051A1F0AFB}"/>
                </a:ext>
              </a:extLst>
            </p:cNvPr>
            <p:cNvSpPr/>
            <p:nvPr/>
          </p:nvSpPr>
          <p:spPr>
            <a:xfrm>
              <a:off x="11551018" y="5274074"/>
              <a:ext cx="2695735" cy="1389988"/>
            </a:xfrm>
            <a:custGeom>
              <a:avLst/>
              <a:gdLst>
                <a:gd name="connsiteX0" fmla="*/ 0 w 2695735"/>
                <a:gd name="connsiteY0" fmla="*/ 0 h 1389988"/>
                <a:gd name="connsiteX1" fmla="*/ 2695735 w 2695735"/>
                <a:gd name="connsiteY1" fmla="*/ 0 h 1389988"/>
                <a:gd name="connsiteX2" fmla="*/ 2695735 w 2695735"/>
                <a:gd name="connsiteY2" fmla="*/ 1389988 h 1389988"/>
                <a:gd name="connsiteX3" fmla="*/ 0 w 2695735"/>
                <a:gd name="connsiteY3" fmla="*/ 1389988 h 1389988"/>
                <a:gd name="connsiteX4" fmla="*/ 0 w 2695735"/>
                <a:gd name="connsiteY4" fmla="*/ 0 h 13899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95735" h="1389988">
                  <a:moveTo>
                    <a:pt x="0" y="0"/>
                  </a:moveTo>
                  <a:lnTo>
                    <a:pt x="2695735" y="0"/>
                  </a:lnTo>
                  <a:lnTo>
                    <a:pt x="2695735" y="1389988"/>
                  </a:lnTo>
                  <a:lnTo>
                    <a:pt x="0" y="1389988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  <a:sp3d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b" anchorCtr="0">
              <a:noAutofit/>
            </a:bodyPr>
            <a:lstStyle/>
            <a:p>
              <a:pPr marL="0" lvl="0" indent="0"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6500" kern="1200" dirty="0"/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87C7604E-BCF5-4F58-E755-C5640A5AEA0A}"/>
              </a:ext>
            </a:extLst>
          </p:cNvPr>
          <p:cNvSpPr txBox="1"/>
          <p:nvPr/>
        </p:nvSpPr>
        <p:spPr>
          <a:xfrm>
            <a:off x="1030585" y="1104900"/>
            <a:ext cx="7877430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Garet 1 Bold" panose="020B0604020202020204" charset="0"/>
              </a:rPr>
              <a:t>San Diego Unified Port District</a:t>
            </a:r>
          </a:p>
          <a:p>
            <a:r>
              <a:rPr lang="en-US" sz="2400" spc="-150" dirty="0">
                <a:latin typeface="Garet 1" panose="020B0604020202020204" charset="0"/>
              </a:rPr>
              <a:t>Enabling Act Provisions</a:t>
            </a:r>
          </a:p>
          <a:p>
            <a:endParaRPr lang="en-US" dirty="0">
              <a:latin typeface="Garet 1" panose="020B0604020202020204" charset="0"/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C40A2AE9-2DB6-5341-F333-697DD49592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3222" y="2400300"/>
            <a:ext cx="5409746" cy="1629859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C1101F41-A0FC-D549-20F9-A265F2BB98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2483" y="4075065"/>
            <a:ext cx="5263085" cy="1629858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7FDCF283-3D66-259C-F336-93950690796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1772" y="5688250"/>
            <a:ext cx="5096128" cy="431212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5DF406E7-F2A0-9D31-566A-8B822357363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8702"/>
          <a:stretch/>
        </p:blipFill>
        <p:spPr>
          <a:xfrm>
            <a:off x="1394472" y="6192481"/>
            <a:ext cx="4874525" cy="261308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98EAD1FD-FF91-5F47-1239-5317762A89A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34184" y="6432713"/>
            <a:ext cx="4874524" cy="930301"/>
          </a:xfrm>
          <a:prstGeom prst="rect">
            <a:avLst/>
          </a:prstGeom>
        </p:spPr>
      </p:pic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03B14519-5410-F7CE-EEB1-F3282D736918}"/>
              </a:ext>
            </a:extLst>
          </p:cNvPr>
          <p:cNvCxnSpPr>
            <a:cxnSpLocks/>
          </p:cNvCxnSpPr>
          <p:nvPr/>
        </p:nvCxnSpPr>
        <p:spPr>
          <a:xfrm>
            <a:off x="1107394" y="2171700"/>
            <a:ext cx="70866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9" name="Callout: Line 58">
            <a:extLst>
              <a:ext uri="{FF2B5EF4-FFF2-40B4-BE49-F238E27FC236}">
                <a16:creationId xmlns:a16="http://schemas.microsoft.com/office/drawing/2014/main" id="{475E4F8D-57A8-D7D0-CA43-C67DC10B1991}"/>
              </a:ext>
            </a:extLst>
          </p:cNvPr>
          <p:cNvSpPr/>
          <p:nvPr/>
        </p:nvSpPr>
        <p:spPr>
          <a:xfrm>
            <a:off x="6468380" y="2783205"/>
            <a:ext cx="1723842" cy="864048"/>
          </a:xfrm>
          <a:prstGeom prst="borderCallout1">
            <a:avLst>
              <a:gd name="adj1" fmla="val 18750"/>
              <a:gd name="adj2" fmla="val -8333"/>
              <a:gd name="adj3" fmla="val 115587"/>
              <a:gd name="adj4" fmla="val -8269"/>
            </a:avLst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pc="-150" dirty="0">
                <a:solidFill>
                  <a:schemeClr val="tx1"/>
                </a:solidFill>
                <a:latin typeface="Garet 1" panose="020B0604020202020204" charset="0"/>
              </a:rPr>
              <a:t>Harbor et al.</a:t>
            </a:r>
          </a:p>
        </p:txBody>
      </p:sp>
      <p:sp>
        <p:nvSpPr>
          <p:cNvPr id="60" name="Callout: Line 59">
            <a:extLst>
              <a:ext uri="{FF2B5EF4-FFF2-40B4-BE49-F238E27FC236}">
                <a16:creationId xmlns:a16="http://schemas.microsoft.com/office/drawing/2014/main" id="{86B7B8D8-3381-15A4-1BFB-E90ED6999F9C}"/>
              </a:ext>
            </a:extLst>
          </p:cNvPr>
          <p:cNvSpPr/>
          <p:nvPr/>
        </p:nvSpPr>
        <p:spPr>
          <a:xfrm>
            <a:off x="6468380" y="4525068"/>
            <a:ext cx="1723842" cy="864048"/>
          </a:xfrm>
          <a:prstGeom prst="borderCallout1">
            <a:avLst>
              <a:gd name="adj1" fmla="val 18750"/>
              <a:gd name="adj2" fmla="val -8333"/>
              <a:gd name="adj3" fmla="val 115587"/>
              <a:gd name="adj4" fmla="val -8269"/>
            </a:avLst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pc="-150" dirty="0">
                <a:solidFill>
                  <a:schemeClr val="tx1"/>
                </a:solidFill>
                <a:latin typeface="Garet 1" panose="020B0604020202020204" charset="0"/>
              </a:rPr>
              <a:t>Match </a:t>
            </a:r>
          </a:p>
          <a:p>
            <a:pPr algn="ctr"/>
            <a:r>
              <a:rPr lang="en-US" spc="-150" dirty="0">
                <a:solidFill>
                  <a:schemeClr val="tx1"/>
                </a:solidFill>
                <a:latin typeface="Garet 1" panose="020B0604020202020204" charset="0"/>
              </a:rPr>
              <a:t>5 Cities</a:t>
            </a:r>
          </a:p>
        </p:txBody>
      </p:sp>
      <p:sp>
        <p:nvSpPr>
          <p:cNvPr id="61" name="Callout: Line 60">
            <a:extLst>
              <a:ext uri="{FF2B5EF4-FFF2-40B4-BE49-F238E27FC236}">
                <a16:creationId xmlns:a16="http://schemas.microsoft.com/office/drawing/2014/main" id="{9987FAED-81E8-A78A-1B89-81EF0986AAB4}"/>
              </a:ext>
            </a:extLst>
          </p:cNvPr>
          <p:cNvSpPr/>
          <p:nvPr/>
        </p:nvSpPr>
        <p:spPr>
          <a:xfrm>
            <a:off x="6468380" y="7794872"/>
            <a:ext cx="1723842" cy="864048"/>
          </a:xfrm>
          <a:prstGeom prst="borderCallout1">
            <a:avLst>
              <a:gd name="adj1" fmla="val 18750"/>
              <a:gd name="adj2" fmla="val -8333"/>
              <a:gd name="adj3" fmla="val 115587"/>
              <a:gd name="adj4" fmla="val -8269"/>
            </a:avLst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pc="-150" dirty="0">
                <a:solidFill>
                  <a:schemeClr val="tx1"/>
                </a:solidFill>
                <a:latin typeface="Garet 1" panose="020B0604020202020204" charset="0"/>
              </a:rPr>
              <a:t>Annexation Allowance </a:t>
            </a:r>
          </a:p>
        </p:txBody>
      </p:sp>
      <p:sp>
        <p:nvSpPr>
          <p:cNvPr id="64" name="Callout: Line 63">
            <a:extLst>
              <a:ext uri="{FF2B5EF4-FFF2-40B4-BE49-F238E27FC236}">
                <a16:creationId xmlns:a16="http://schemas.microsoft.com/office/drawing/2014/main" id="{87485B3C-ED4D-727B-FB2D-F997885CF34D}"/>
              </a:ext>
            </a:extLst>
          </p:cNvPr>
          <p:cNvSpPr/>
          <p:nvPr/>
        </p:nvSpPr>
        <p:spPr>
          <a:xfrm>
            <a:off x="6468380" y="6178274"/>
            <a:ext cx="1723842" cy="864048"/>
          </a:xfrm>
          <a:prstGeom prst="borderCallout1">
            <a:avLst>
              <a:gd name="adj1" fmla="val 18750"/>
              <a:gd name="adj2" fmla="val -8333"/>
              <a:gd name="adj3" fmla="val 115587"/>
              <a:gd name="adj4" fmla="val -8269"/>
            </a:avLst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pc="-150" dirty="0">
                <a:solidFill>
                  <a:schemeClr val="tx1"/>
                </a:solidFill>
                <a:latin typeface="Garet 1" panose="020B0604020202020204" charset="0"/>
              </a:rPr>
              <a:t>Local Governance </a:t>
            </a:r>
          </a:p>
        </p:txBody>
      </p:sp>
      <p:pic>
        <p:nvPicPr>
          <p:cNvPr id="66" name="Picture 65">
            <a:extLst>
              <a:ext uri="{FF2B5EF4-FFF2-40B4-BE49-F238E27FC236}">
                <a16:creationId xmlns:a16="http://schemas.microsoft.com/office/drawing/2014/main" id="{D67CCF0E-4415-724F-D30E-AEE7BF09796E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b="23897"/>
          <a:stretch/>
        </p:blipFill>
        <p:spPr>
          <a:xfrm>
            <a:off x="1062483" y="7472813"/>
            <a:ext cx="5321778" cy="1723152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B43D3BC7-2C04-F213-7D68-0E217567A056}"/>
              </a:ext>
            </a:extLst>
          </p:cNvPr>
          <p:cNvSpPr/>
          <p:nvPr/>
        </p:nvSpPr>
        <p:spPr>
          <a:xfrm>
            <a:off x="5915242" y="7181579"/>
            <a:ext cx="385662" cy="228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74177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E14C66B-DBDA-948A-6EB2-00363597C082}"/>
              </a:ext>
            </a:extLst>
          </p:cNvPr>
          <p:cNvSpPr txBox="1"/>
          <p:nvPr/>
        </p:nvSpPr>
        <p:spPr>
          <a:xfrm>
            <a:off x="914400" y="497745"/>
            <a:ext cx="16459200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Garet 1 Bold" panose="020B0604020202020204" charset="0"/>
              </a:rPr>
              <a:t>San Diego LAFCO… </a:t>
            </a:r>
          </a:p>
          <a:p>
            <a:r>
              <a:rPr lang="en-US" sz="3600" spc="-150" dirty="0">
                <a:latin typeface="Garet 1" panose="020B0604020202020204" charset="0"/>
              </a:rPr>
              <a:t>Fast Forward to Summer + Fall 2023</a:t>
            </a:r>
            <a:endParaRPr lang="en-US" sz="2800" spc="-150" dirty="0">
              <a:latin typeface="Garet 1" panose="020B0604020202020204" charset="0"/>
            </a:endParaRPr>
          </a:p>
          <a:p>
            <a:endParaRPr lang="en-US" dirty="0">
              <a:latin typeface="Garet 1" panose="020B060402020202020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327A5DF-9752-FC7B-98DA-6AB5958AB8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5400" y="2476500"/>
            <a:ext cx="4757583" cy="6504948"/>
          </a:xfrm>
          <a:prstGeom prst="rect">
            <a:avLst/>
          </a:prstGeom>
          <a:ln w="57150">
            <a:solidFill>
              <a:schemeClr val="bg2"/>
            </a:solidFill>
          </a:ln>
        </p:spPr>
      </p:pic>
      <p:sp>
        <p:nvSpPr>
          <p:cNvPr id="8" name="Arrow: Right 7">
            <a:extLst>
              <a:ext uri="{FF2B5EF4-FFF2-40B4-BE49-F238E27FC236}">
                <a16:creationId xmlns:a16="http://schemas.microsoft.com/office/drawing/2014/main" id="{6928F2A9-8FB0-2B3A-5D71-A9757FADEE70}"/>
              </a:ext>
            </a:extLst>
          </p:cNvPr>
          <p:cNvSpPr/>
          <p:nvPr/>
        </p:nvSpPr>
        <p:spPr>
          <a:xfrm>
            <a:off x="6248400" y="5468522"/>
            <a:ext cx="854894" cy="346951"/>
          </a:xfrm>
          <a:prstGeom prst="rightArrow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3151CDC-4B1D-E949-0103-66DAFBBD9F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59114" y="2476500"/>
            <a:ext cx="4632420" cy="6504948"/>
          </a:xfrm>
          <a:prstGeom prst="rect">
            <a:avLst/>
          </a:prstGeom>
          <a:ln w="57150">
            <a:solidFill>
              <a:schemeClr val="bg2"/>
            </a:solidFill>
          </a:ln>
        </p:spPr>
      </p:pic>
      <p:sp>
        <p:nvSpPr>
          <p:cNvPr id="13" name="Speech Bubble: Oval 12">
            <a:extLst>
              <a:ext uri="{FF2B5EF4-FFF2-40B4-BE49-F238E27FC236}">
                <a16:creationId xmlns:a16="http://schemas.microsoft.com/office/drawing/2014/main" id="{3E0B9B4F-6DC3-6764-0FFD-05FC8F5B804A}"/>
              </a:ext>
            </a:extLst>
          </p:cNvPr>
          <p:cNvSpPr/>
          <p:nvPr/>
        </p:nvSpPr>
        <p:spPr>
          <a:xfrm>
            <a:off x="12725400" y="3068222"/>
            <a:ext cx="5083667" cy="4800600"/>
          </a:xfrm>
          <a:prstGeom prst="wedgeEllipseCallou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ysClr val="windowText" lastClr="000000"/>
                </a:solidFill>
                <a:latin typeface="Garet 1 Bold" panose="020B0604020202020204" charset="0"/>
              </a:rPr>
              <a:t>Commission Request for Future Item</a:t>
            </a:r>
            <a:r>
              <a:rPr lang="en-US" sz="2400" dirty="0">
                <a:solidFill>
                  <a:sysClr val="windowText" lastClr="000000"/>
                </a:solidFill>
                <a:latin typeface="Garet 1" panose="020B0604020202020204" charset="0"/>
              </a:rPr>
              <a:t>:</a:t>
            </a:r>
          </a:p>
          <a:p>
            <a:pPr algn="ctr"/>
            <a:endParaRPr lang="en-US" sz="2400" dirty="0">
              <a:solidFill>
                <a:sysClr val="windowText" lastClr="000000"/>
              </a:solidFill>
              <a:latin typeface="Garet 1" panose="020B0604020202020204" charset="0"/>
            </a:endParaRPr>
          </a:p>
          <a:p>
            <a:pPr algn="ctr"/>
            <a:r>
              <a:rPr lang="en-US" sz="2400" dirty="0">
                <a:solidFill>
                  <a:sysClr val="windowText" lastClr="000000"/>
                </a:solidFill>
                <a:latin typeface="Garet 1" panose="020B0604020202020204" charset="0"/>
              </a:rPr>
              <a:t>Does LAFCO Oversight Apply to the SD Port? </a:t>
            </a:r>
          </a:p>
        </p:txBody>
      </p:sp>
      <p:sp>
        <p:nvSpPr>
          <p:cNvPr id="14" name="Arrow: Right 13">
            <a:extLst>
              <a:ext uri="{FF2B5EF4-FFF2-40B4-BE49-F238E27FC236}">
                <a16:creationId xmlns:a16="http://schemas.microsoft.com/office/drawing/2014/main" id="{0AE9A7A1-2670-E920-3D49-BB264BC5A25D}"/>
              </a:ext>
            </a:extLst>
          </p:cNvPr>
          <p:cNvSpPr/>
          <p:nvPr/>
        </p:nvSpPr>
        <p:spPr>
          <a:xfrm>
            <a:off x="12447354" y="7695346"/>
            <a:ext cx="854894" cy="346951"/>
          </a:xfrm>
          <a:prstGeom prst="rightArrow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0516E2F-43A4-BB76-9450-74B3739C54A1}"/>
              </a:ext>
            </a:extLst>
          </p:cNvPr>
          <p:cNvCxnSpPr/>
          <p:nvPr/>
        </p:nvCxnSpPr>
        <p:spPr>
          <a:xfrm>
            <a:off x="914400" y="1866900"/>
            <a:ext cx="16459200" cy="0"/>
          </a:xfrm>
          <a:prstGeom prst="line">
            <a:avLst/>
          </a:prstGeom>
          <a:ln w="952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55338BC1-EF81-AB16-0FAA-161229B8500F}"/>
              </a:ext>
            </a:extLst>
          </p:cNvPr>
          <p:cNvSpPr txBox="1"/>
          <p:nvPr/>
        </p:nvSpPr>
        <p:spPr>
          <a:xfrm>
            <a:off x="1295399" y="9182100"/>
            <a:ext cx="4757583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Garet 1" panose="020B0604020202020204" charset="0"/>
              </a:rPr>
              <a:t>June 2023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3E5FEF3-B4E9-7BED-A7A0-C32A15DBFC6D}"/>
              </a:ext>
            </a:extLst>
          </p:cNvPr>
          <p:cNvSpPr txBox="1"/>
          <p:nvPr/>
        </p:nvSpPr>
        <p:spPr>
          <a:xfrm>
            <a:off x="7333951" y="9175898"/>
            <a:ext cx="4757583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Garet 1" panose="020B0604020202020204" charset="0"/>
              </a:rPr>
              <a:t>September 2023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A594D47-B47F-A254-4588-81A81765F224}"/>
              </a:ext>
            </a:extLst>
          </p:cNvPr>
          <p:cNvSpPr txBox="1"/>
          <p:nvPr/>
        </p:nvSpPr>
        <p:spPr>
          <a:xfrm>
            <a:off x="12888441" y="9175898"/>
            <a:ext cx="4757583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Garet 1" panose="020B0604020202020204" charset="0"/>
              </a:rPr>
              <a:t>October 2023</a:t>
            </a:r>
          </a:p>
        </p:txBody>
      </p:sp>
    </p:spTree>
    <p:extLst>
      <p:ext uri="{BB962C8B-B14F-4D97-AF65-F5344CB8AC3E}">
        <p14:creationId xmlns:p14="http://schemas.microsoft.com/office/powerpoint/2010/main" val="38987404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1DFE8EB3-4A0B-9D76-3A4E-11134E34EC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5400" y="2196330"/>
            <a:ext cx="5335381" cy="6979256"/>
          </a:xfrm>
          <a:prstGeom prst="rect">
            <a:avLst/>
          </a:prstGeom>
          <a:ln w="38100">
            <a:solidFill>
              <a:schemeClr val="bg2"/>
            </a:solidFill>
          </a:ln>
        </p:spPr>
      </p:pic>
      <p:sp>
        <p:nvSpPr>
          <p:cNvPr id="17" name="Oval 16">
            <a:extLst>
              <a:ext uri="{FF2B5EF4-FFF2-40B4-BE49-F238E27FC236}">
                <a16:creationId xmlns:a16="http://schemas.microsoft.com/office/drawing/2014/main" id="{F1A39AA2-9245-5558-17AB-AE6FD05BF9C9}"/>
              </a:ext>
            </a:extLst>
          </p:cNvPr>
          <p:cNvSpPr/>
          <p:nvPr/>
        </p:nvSpPr>
        <p:spPr>
          <a:xfrm>
            <a:off x="7584843" y="2400299"/>
            <a:ext cx="9319152" cy="6477001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Garet 1" panose="020B0604020202020204" charset="0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B43D3BC7-2C04-F213-7D68-0E217567A056}"/>
              </a:ext>
            </a:extLst>
          </p:cNvPr>
          <p:cNvSpPr/>
          <p:nvPr/>
        </p:nvSpPr>
        <p:spPr>
          <a:xfrm>
            <a:off x="7211586" y="8946986"/>
            <a:ext cx="385662" cy="228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3F02D3-6207-B7F4-7CEF-ED4D8225653E}"/>
              </a:ext>
            </a:extLst>
          </p:cNvPr>
          <p:cNvSpPr txBox="1"/>
          <p:nvPr/>
        </p:nvSpPr>
        <p:spPr>
          <a:xfrm>
            <a:off x="914400" y="419100"/>
            <a:ext cx="13792200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Garet 1 Bold" panose="020B0604020202020204" charset="0"/>
              </a:rPr>
              <a:t>San Diego LAFCO… </a:t>
            </a:r>
          </a:p>
          <a:p>
            <a:r>
              <a:rPr lang="en-US" sz="3600" spc="-150" dirty="0">
                <a:latin typeface="Garet 1" panose="020B0604020202020204" charset="0"/>
              </a:rPr>
              <a:t>Fast Forward to Today + Final Assessment </a:t>
            </a:r>
            <a:endParaRPr lang="en-US" sz="2800" spc="-150" dirty="0">
              <a:latin typeface="Garet 1" panose="020B0604020202020204" charset="0"/>
            </a:endParaRPr>
          </a:p>
          <a:p>
            <a:endParaRPr lang="en-US" dirty="0">
              <a:latin typeface="Garet 1" panose="020B0604020202020204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D6CF301-4C30-A406-5DAC-ED0DCA52A740}"/>
              </a:ext>
            </a:extLst>
          </p:cNvPr>
          <p:cNvCxnSpPr>
            <a:cxnSpLocks/>
          </p:cNvCxnSpPr>
          <p:nvPr/>
        </p:nvCxnSpPr>
        <p:spPr>
          <a:xfrm>
            <a:off x="914400" y="1790700"/>
            <a:ext cx="16154400" cy="0"/>
          </a:xfrm>
          <a:prstGeom prst="line">
            <a:avLst/>
          </a:prstGeom>
          <a:ln w="952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Oval 11">
            <a:extLst>
              <a:ext uri="{FF2B5EF4-FFF2-40B4-BE49-F238E27FC236}">
                <a16:creationId xmlns:a16="http://schemas.microsoft.com/office/drawing/2014/main" id="{8DEC8005-A5F2-EA3E-8471-374960432916}"/>
              </a:ext>
            </a:extLst>
          </p:cNvPr>
          <p:cNvSpPr/>
          <p:nvPr/>
        </p:nvSpPr>
        <p:spPr>
          <a:xfrm>
            <a:off x="6151558" y="5178119"/>
            <a:ext cx="4018811" cy="308262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Garet 1 Bold" panose="020B0604020202020204" charset="0"/>
              </a:rPr>
              <a:t>Conclusion</a:t>
            </a:r>
          </a:p>
          <a:p>
            <a:pPr algn="ctr"/>
            <a:endParaRPr lang="en-US" sz="1000" dirty="0">
              <a:solidFill>
                <a:schemeClr val="tx1"/>
              </a:solidFill>
              <a:latin typeface="Garet 1" panose="020B0604020202020204" charset="0"/>
            </a:endParaRPr>
          </a:p>
          <a:p>
            <a:pPr algn="ctr"/>
            <a:r>
              <a:rPr lang="en-US" dirty="0">
                <a:solidFill>
                  <a:schemeClr val="tx1"/>
                </a:solidFill>
                <a:latin typeface="Garet 1" panose="020B0604020202020204" charset="0"/>
              </a:rPr>
              <a:t>Port is Subject to LAFCO Oversight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9B1D33E6-AF39-1650-0D99-5A9D720600E9}"/>
              </a:ext>
            </a:extLst>
          </p:cNvPr>
          <p:cNvSpPr/>
          <p:nvPr/>
        </p:nvSpPr>
        <p:spPr>
          <a:xfrm>
            <a:off x="6151558" y="2683859"/>
            <a:ext cx="4018811" cy="2880261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Garet 1 Bold" panose="020B0604020202020204" charset="0"/>
              </a:rPr>
              <a:t>Premise</a:t>
            </a:r>
          </a:p>
          <a:p>
            <a:pPr algn="ctr"/>
            <a:endParaRPr lang="en-US" sz="1050" dirty="0">
              <a:solidFill>
                <a:schemeClr val="tx1"/>
              </a:solidFill>
              <a:latin typeface="Garet 1" panose="020B0604020202020204" charset="0"/>
            </a:endParaRPr>
          </a:p>
          <a:p>
            <a:pPr algn="ctr"/>
            <a:r>
              <a:rPr lang="en-US" dirty="0">
                <a:solidFill>
                  <a:schemeClr val="tx1"/>
                </a:solidFill>
                <a:latin typeface="Garet 1" panose="020B0604020202020204" charset="0"/>
              </a:rPr>
              <a:t>Port Performs </a:t>
            </a:r>
          </a:p>
          <a:p>
            <a:pPr algn="ctr"/>
            <a:r>
              <a:rPr lang="en-US" dirty="0">
                <a:solidFill>
                  <a:schemeClr val="tx1"/>
                </a:solidFill>
                <a:latin typeface="Garet 1" panose="020B0604020202020204" charset="0"/>
              </a:rPr>
              <a:t>Local Governmental + Proprietary Services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35A1BB4-8D1B-0FEC-CF9E-E745FCCF0078}"/>
              </a:ext>
            </a:extLst>
          </p:cNvPr>
          <p:cNvSpPr txBox="1"/>
          <p:nvPr/>
        </p:nvSpPr>
        <p:spPr>
          <a:xfrm>
            <a:off x="10515600" y="3883971"/>
            <a:ext cx="6324600" cy="37010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tx1"/>
                </a:solidFill>
                <a:latin typeface="Garet 1 Bold" panose="020B0604020202020204" charset="0"/>
              </a:rPr>
              <a:t>Supporting Factors </a:t>
            </a:r>
          </a:p>
          <a:p>
            <a:pPr algn="ctr"/>
            <a:endParaRPr lang="en-US" sz="1600" b="1" dirty="0">
              <a:solidFill>
                <a:schemeClr val="tx1"/>
              </a:solidFill>
              <a:latin typeface="Garet 1 Bold" panose="020B0604020202020204" charset="0"/>
            </a:endParaRPr>
          </a:p>
          <a:p>
            <a:pPr algn="ctr"/>
            <a:endParaRPr lang="en-US" sz="1050" b="1" dirty="0">
              <a:latin typeface="Garet 1 Bold" panose="020B0604020202020204" charset="0"/>
            </a:endParaRPr>
          </a:p>
          <a:p>
            <a:r>
              <a:rPr lang="en-US" dirty="0">
                <a:latin typeface="Garet 1" panose="020B0604020202020204" charset="0"/>
              </a:rPr>
              <a:t>1.  CKH Covers “Special Act” Districts</a:t>
            </a:r>
          </a:p>
          <a:p>
            <a:endParaRPr lang="en-US" dirty="0">
              <a:solidFill>
                <a:schemeClr val="tx1"/>
              </a:solidFill>
              <a:latin typeface="Garet 1" panose="020B0604020202020204" charset="0"/>
            </a:endParaRPr>
          </a:p>
          <a:p>
            <a:r>
              <a:rPr lang="en-US" dirty="0">
                <a:solidFill>
                  <a:schemeClr val="tx1"/>
                </a:solidFill>
                <a:latin typeface="Garet 1" panose="020B0604020202020204" charset="0"/>
              </a:rPr>
              <a:t>2.  SLC + LAFCO Oversight is Different </a:t>
            </a:r>
          </a:p>
          <a:p>
            <a:endParaRPr lang="en-US" dirty="0">
              <a:solidFill>
                <a:schemeClr val="tx1"/>
              </a:solidFill>
              <a:latin typeface="Garet 1" panose="020B0604020202020204" charset="0"/>
            </a:endParaRPr>
          </a:p>
          <a:p>
            <a:pPr marL="342900" indent="-342900">
              <a:buAutoNum type="arabicPeriod" startAt="3"/>
            </a:pPr>
            <a:r>
              <a:rPr lang="en-US" dirty="0">
                <a:latin typeface="Garet 1" panose="020B0604020202020204" charset="0"/>
              </a:rPr>
              <a:t>CKH Contemplates Dual </a:t>
            </a:r>
            <a:r>
              <a:rPr lang="en-US" dirty="0">
                <a:solidFill>
                  <a:schemeClr val="tx1"/>
                </a:solidFill>
                <a:latin typeface="Garet 1" panose="020B0604020202020204" charset="0"/>
              </a:rPr>
              <a:t>SLC + LAFCO Oversight</a:t>
            </a:r>
          </a:p>
          <a:p>
            <a:pPr marL="342900" indent="-342900">
              <a:buAutoNum type="arabicPeriod" startAt="3"/>
            </a:pPr>
            <a:endParaRPr lang="en-US" dirty="0">
              <a:solidFill>
                <a:schemeClr val="tx1"/>
              </a:solidFill>
              <a:latin typeface="Garet 1" panose="020B0604020202020204" charset="0"/>
            </a:endParaRPr>
          </a:p>
          <a:p>
            <a:pPr marL="342900" indent="-342900">
              <a:buAutoNum type="arabicPeriod" startAt="3"/>
            </a:pPr>
            <a:r>
              <a:rPr lang="en-US" dirty="0">
                <a:latin typeface="Garet 1" panose="020B0604020202020204" charset="0"/>
              </a:rPr>
              <a:t>Two Things are True: </a:t>
            </a:r>
          </a:p>
          <a:p>
            <a:r>
              <a:rPr lang="en-US" dirty="0">
                <a:latin typeface="Garet 1" panose="020B0604020202020204" charset="0"/>
              </a:rPr>
              <a:t>      Port Manages Public Trust Properties for </a:t>
            </a:r>
          </a:p>
          <a:p>
            <a:r>
              <a:rPr lang="en-US" dirty="0">
                <a:latin typeface="Garet 1" panose="020B0604020202020204" charset="0"/>
              </a:rPr>
              <a:t>      SLC (State) via Local Performances</a:t>
            </a:r>
            <a:endParaRPr lang="en-US" b="1" dirty="0">
              <a:solidFill>
                <a:schemeClr val="tx1"/>
              </a:solidFill>
              <a:latin typeface="Garet 1" panose="020B0604020202020204" charset="0"/>
            </a:endParaRPr>
          </a:p>
          <a:p>
            <a:pPr algn="ctr"/>
            <a:endParaRPr lang="en-US" b="1" dirty="0">
              <a:solidFill>
                <a:schemeClr val="tx1"/>
              </a:solidFill>
              <a:latin typeface="Garet 1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36515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4296B9E-F7A4-8F80-742D-453854D1673D}"/>
              </a:ext>
            </a:extLst>
          </p:cNvPr>
          <p:cNvSpPr txBox="1"/>
          <p:nvPr/>
        </p:nvSpPr>
        <p:spPr>
          <a:xfrm>
            <a:off x="914400" y="497745"/>
            <a:ext cx="16154400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Garet 1 Bold" panose="020B0604020202020204" charset="0"/>
              </a:rPr>
              <a:t>San Diego LAFCO… </a:t>
            </a:r>
          </a:p>
          <a:p>
            <a:r>
              <a:rPr lang="en-US" sz="3600" spc="-150" dirty="0">
                <a:latin typeface="Garet 1" panose="020B0604020202020204" charset="0"/>
              </a:rPr>
              <a:t>What Does Oversight of the Port Mean Going Forward…</a:t>
            </a:r>
            <a:endParaRPr lang="en-US" sz="2800" spc="-150" dirty="0">
              <a:latin typeface="Garet 1" panose="020B0604020202020204" charset="0"/>
            </a:endParaRPr>
          </a:p>
          <a:p>
            <a:endParaRPr lang="en-US" dirty="0">
              <a:latin typeface="Garet 1" panose="020B060402020202020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0537026-9FF2-7ACA-E47F-1C8D1FE77300}"/>
              </a:ext>
            </a:extLst>
          </p:cNvPr>
          <p:cNvSpPr txBox="1"/>
          <p:nvPr/>
        </p:nvSpPr>
        <p:spPr>
          <a:xfrm>
            <a:off x="1104900" y="2267307"/>
            <a:ext cx="16230600" cy="74481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rabicPeriod"/>
            </a:pPr>
            <a:r>
              <a:rPr lang="en-US" sz="2800" b="1" dirty="0">
                <a:latin typeface="Garet 1" panose="020B0604020202020204" charset="0"/>
              </a:rPr>
              <a:t>Act on Ministerial Annexations:</a:t>
            </a:r>
          </a:p>
          <a:p>
            <a:r>
              <a:rPr lang="en-US" sz="2400" dirty="0">
                <a:latin typeface="Garet 1" panose="020B0604020202020204" charset="0"/>
              </a:rPr>
              <a:t>      Provide Clear Procedures to Keep Port Boundary Coterminous with 5 Cities + File with SBE </a:t>
            </a:r>
          </a:p>
          <a:p>
            <a:pPr marL="514350" indent="-514350">
              <a:buAutoNum type="arabicPeriod"/>
            </a:pPr>
            <a:endParaRPr lang="en-US" sz="2800" dirty="0">
              <a:latin typeface="Garet 1" panose="020B0604020202020204" charset="0"/>
            </a:endParaRPr>
          </a:p>
          <a:p>
            <a:pPr marL="514350" indent="-514350">
              <a:buAutoNum type="arabicPeriod" startAt="2"/>
            </a:pPr>
            <a:r>
              <a:rPr lang="en-US" sz="2800" b="1" dirty="0">
                <a:latin typeface="Garet 1" panose="020B0604020202020204" charset="0"/>
              </a:rPr>
              <a:t>Act on Discretionary Annexations: </a:t>
            </a:r>
          </a:p>
          <a:p>
            <a:r>
              <a:rPr lang="en-US" sz="2400" dirty="0">
                <a:latin typeface="Garet 1" panose="020B0604020202020204" charset="0"/>
              </a:rPr>
              <a:t>      Provide “Operational of Law” Function for Port to Annex Lands Beyond 5 Cities </a:t>
            </a:r>
          </a:p>
          <a:p>
            <a:endParaRPr lang="en-US" sz="2800" dirty="0">
              <a:latin typeface="Garet 1" panose="020B0604020202020204" charset="0"/>
            </a:endParaRPr>
          </a:p>
          <a:p>
            <a:pPr marL="514350" indent="-514350">
              <a:buAutoNum type="arabicPeriod" startAt="3"/>
            </a:pPr>
            <a:r>
              <a:rPr lang="en-US" sz="2800" b="1" dirty="0">
                <a:latin typeface="Garet 1" panose="020B0604020202020204" charset="0"/>
              </a:rPr>
              <a:t>Act Out-of-Agency Requests </a:t>
            </a:r>
          </a:p>
          <a:p>
            <a:r>
              <a:rPr lang="en-US" sz="2400" dirty="0">
                <a:latin typeface="Garet 1" panose="020B0604020202020204" charset="0"/>
              </a:rPr>
              <a:t>      Provide Authority for Port to Provide Extraterritorial Services </a:t>
            </a:r>
          </a:p>
          <a:p>
            <a:endParaRPr lang="en-US" sz="2800" dirty="0">
              <a:latin typeface="Garet 1" panose="020B0604020202020204" charset="0"/>
            </a:endParaRPr>
          </a:p>
          <a:p>
            <a:pPr marL="514350" indent="-514350">
              <a:buAutoNum type="arabicPeriod" startAt="4"/>
            </a:pPr>
            <a:r>
              <a:rPr lang="en-US" sz="2800" b="1" dirty="0">
                <a:latin typeface="Garet 1" panose="020B0604020202020204" charset="0"/>
              </a:rPr>
              <a:t>Act on Requests to Activate Latent Powers or Divest Active Powers </a:t>
            </a:r>
          </a:p>
          <a:p>
            <a:r>
              <a:rPr lang="en-US" sz="2400" dirty="0">
                <a:latin typeface="Garet 1" panose="020B0604020202020204" charset="0"/>
              </a:rPr>
              <a:t>      Provide Process for Port to Formally Add or Remove Service Functions/Classes</a:t>
            </a:r>
          </a:p>
          <a:p>
            <a:endParaRPr lang="en-US" sz="2800" dirty="0">
              <a:latin typeface="Garet 1" panose="020B0604020202020204" charset="0"/>
            </a:endParaRPr>
          </a:p>
          <a:p>
            <a:pPr marL="514350" indent="-514350">
              <a:buAutoNum type="arabicPeriod" startAt="5"/>
            </a:pPr>
            <a:r>
              <a:rPr lang="en-US" sz="2800" b="1" dirty="0">
                <a:latin typeface="Garet 1" panose="020B0604020202020204" charset="0"/>
              </a:rPr>
              <a:t>Act on Proposals to Detach, Consolidate, Merge, or Dissolve </a:t>
            </a:r>
          </a:p>
          <a:p>
            <a:r>
              <a:rPr lang="en-US" sz="2800" dirty="0">
                <a:latin typeface="Garet 1" panose="020B0604020202020204" charset="0"/>
              </a:rPr>
              <a:t>      </a:t>
            </a:r>
            <a:r>
              <a:rPr lang="en-US" sz="2400" dirty="0">
                <a:latin typeface="Garet 1" panose="020B0604020202020204" charset="0"/>
              </a:rPr>
              <a:t>Provide Process for Other Agencies + Public (Voters) to Initiate Boundary Actions to Port </a:t>
            </a:r>
            <a:endParaRPr lang="en-US" sz="2800" dirty="0">
              <a:latin typeface="Garet 1" panose="020B0604020202020204" charset="0"/>
            </a:endParaRPr>
          </a:p>
          <a:p>
            <a:endParaRPr lang="en-US" sz="2800" dirty="0">
              <a:latin typeface="Garet 1" panose="020B0604020202020204" charset="0"/>
            </a:endParaRPr>
          </a:p>
          <a:p>
            <a:pPr marL="514350" indent="-514350">
              <a:buAutoNum type="arabicPeriod" startAt="6"/>
            </a:pPr>
            <a:r>
              <a:rPr lang="en-US" sz="2800" b="1" dirty="0">
                <a:latin typeface="Garet 1" panose="020B0604020202020204" charset="0"/>
              </a:rPr>
              <a:t>Prepare Municipal Service Reviews + Act on Related Recommendations </a:t>
            </a:r>
          </a:p>
          <a:p>
            <a:r>
              <a:rPr lang="en-US" sz="2800" b="1" dirty="0">
                <a:latin typeface="Garet 1" panose="020B0604020202020204" charset="0"/>
              </a:rPr>
              <a:t>      </a:t>
            </a:r>
            <a:r>
              <a:rPr lang="en-US" sz="2400" dirty="0">
                <a:latin typeface="Garet 1" panose="020B0604020202020204" charset="0"/>
              </a:rPr>
              <a:t>Include Port in Periodical Studies Evaluating Effectiveness + Accountability to Community Needs </a:t>
            </a:r>
          </a:p>
          <a:p>
            <a:endParaRPr lang="en-US" dirty="0">
              <a:latin typeface="Garet 1" panose="020B0604020202020204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7D3CA3B-6EF4-657D-6063-081C14534F2D}"/>
              </a:ext>
            </a:extLst>
          </p:cNvPr>
          <p:cNvCxnSpPr/>
          <p:nvPr/>
        </p:nvCxnSpPr>
        <p:spPr>
          <a:xfrm>
            <a:off x="990600" y="1866900"/>
            <a:ext cx="16459200" cy="0"/>
          </a:xfrm>
          <a:prstGeom prst="line">
            <a:avLst/>
          </a:prstGeom>
          <a:ln w="952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1390782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531</TotalTime>
  <Words>311</Words>
  <Application>Microsoft Office PowerPoint</Application>
  <PresentationFormat>Custom</PresentationFormat>
  <Paragraphs>67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1" baseType="lpstr">
      <vt:lpstr>Garet 1 Bold</vt:lpstr>
      <vt:lpstr>Calibri</vt:lpstr>
      <vt:lpstr>Garet 1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November 6th Commission Meeting PPT</dc:title>
  <dc:creator>Ieromnimon, Carolanne</dc:creator>
  <cp:lastModifiedBy>Peters, Michaela A</cp:lastModifiedBy>
  <cp:revision>4</cp:revision>
  <dcterms:created xsi:type="dcterms:W3CDTF">2006-08-16T00:00:00Z</dcterms:created>
  <dcterms:modified xsi:type="dcterms:W3CDTF">2024-03-04T15:54:18Z</dcterms:modified>
  <dc:identifier>DAFv3Q7aV3U</dc:identifier>
</cp:coreProperties>
</file>