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373" r:id="rId3"/>
    <p:sldId id="256" r:id="rId4"/>
    <p:sldId id="257" r:id="rId5"/>
    <p:sldId id="376" r:id="rId6"/>
    <p:sldId id="379" r:id="rId7"/>
    <p:sldId id="374" r:id="rId8"/>
    <p:sldId id="375" r:id="rId9"/>
    <p:sldId id="258" r:id="rId10"/>
    <p:sldId id="259" r:id="rId11"/>
    <p:sldId id="260" r:id="rId12"/>
    <p:sldId id="377" r:id="rId13"/>
    <p:sldId id="261" r:id="rId14"/>
    <p:sldId id="262" r:id="rId15"/>
    <p:sldId id="263" r:id="rId16"/>
    <p:sldId id="378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  <p:embeddedFont>
      <p:font typeface="Garet 1" panose="020B0604020202020204" charset="0"/>
      <p:regular r:id="rId26"/>
    </p:embeddedFont>
    <p:embeddedFont>
      <p:font typeface="Garet 1 Bold" panose="020B0604020202020204" charset="0"/>
      <p:regular r:id="rId27"/>
    </p:embeddedFont>
    <p:embeddedFont>
      <p:font typeface="Garet 2" panose="020B0604020202020204" charset="0"/>
      <p:regular r:id="rId28"/>
    </p:embeddedFont>
    <p:embeddedFont>
      <p:font typeface="Garet 2 Bold" panose="020B0604020202020204" charset="0"/>
      <p:regular r:id="rId29"/>
    </p:embeddedFont>
    <p:embeddedFont>
      <p:font typeface="Wingdings 2" panose="05020102010507070707" pitchFamily="18" charset="2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142999"/>
            <a:ext cx="13712429" cy="800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905395" y="1142999"/>
            <a:ext cx="4387977" cy="8001002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72" y="1947672"/>
            <a:ext cx="10972800" cy="4882896"/>
          </a:xfrm>
        </p:spPr>
        <p:txBody>
          <a:bodyPr anchor="b">
            <a:normAutofit/>
          </a:bodyPr>
          <a:lstStyle>
            <a:lvl1pPr algn="l">
              <a:defRPr sz="8850" spc="-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23" y="7005369"/>
            <a:ext cx="10972800" cy="1371600"/>
          </a:xfrm>
        </p:spPr>
        <p:txBody>
          <a:bodyPr anchor="t">
            <a:normAutofit/>
          </a:bodyPr>
          <a:lstStyle>
            <a:lvl1pPr marL="0" indent="0" algn="l">
              <a:buNone/>
              <a:defRPr sz="33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85800" indent="0" algn="ctr">
              <a:buNone/>
              <a:defRPr sz="3300"/>
            </a:lvl2pPr>
            <a:lvl3pPr marL="1371600" indent="0" algn="ctr">
              <a:buNone/>
              <a:defRPr sz="33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6973-C3A4-452A-9C0E-7D1AACB89F17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04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D351-B06C-482A-BDE0-CB61D52F1356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87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868" y="1947672"/>
            <a:ext cx="10972800" cy="4882896"/>
          </a:xfrm>
        </p:spPr>
        <p:txBody>
          <a:bodyPr anchor="b">
            <a:normAutofit/>
          </a:bodyPr>
          <a:lstStyle>
            <a:lvl1pPr>
              <a:defRPr sz="8850" b="0" spc="-15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9300" y="7008876"/>
            <a:ext cx="10972800" cy="1371600"/>
          </a:xfrm>
        </p:spPr>
        <p:txBody>
          <a:bodyPr anchor="t">
            <a:normAutofit/>
          </a:bodyPr>
          <a:lstStyle>
            <a:lvl1pPr marL="0" indent="0">
              <a:buNone/>
              <a:defRPr sz="3300" cap="none" spc="0" baseline="0">
                <a:solidFill>
                  <a:schemeClr val="tx2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9A1A-70A7-450F-9BA5-CFE548924915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10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1868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27180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82EB-118B-4701-AAEA-546758C4CEFF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1868" y="1535379"/>
            <a:ext cx="5212080" cy="12115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1868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27695" y="1535380"/>
            <a:ext cx="5212080" cy="12197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27695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606C-2C91-49F8-9BB8-2B36505017D7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14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F15B-0A3A-4EAF-8B2A-5C05BC445E9A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89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411A-D8EE-4936-B276-6B92BDD19A9C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3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868" y="1303020"/>
            <a:ext cx="1097280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41264"/>
            <a:ext cx="4251960" cy="3482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2F3D-45B4-43BD-A4F9-A6495F7B7582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0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5966" y="1151129"/>
            <a:ext cx="12172845" cy="79964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39512"/>
            <a:ext cx="4251960" cy="348386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6C70-BB61-407F-BDAC-E057736D937A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48652" y="9534526"/>
            <a:ext cx="8867276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34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5514-A46F-49EA-A06F-819B8EFE14DD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03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" y="1485900"/>
            <a:ext cx="4229100" cy="7429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1868" y="1303020"/>
            <a:ext cx="10972800" cy="768096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750A-DC42-4B98-9ACA-D5BA8B048284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3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138428"/>
            <a:ext cx="5165385" cy="7996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379" y="1685756"/>
            <a:ext cx="4421223" cy="69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7723796" y="1138428"/>
            <a:ext cx="576072" cy="799642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3902" y="1296162"/>
            <a:ext cx="10972800" cy="7680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698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B783E5-796F-43B5-828E-F8A502FD1B2C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3903" y="9534526"/>
            <a:ext cx="886727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51203" y="9534526"/>
            <a:ext cx="229639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/>
                </a:solidFill>
              </a:defRPr>
            </a:lvl1pPr>
          </a:lstStyle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8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spc="-9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3716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Wingdings 2" pitchFamily="18" charset="2"/>
        <a:buChar char=""/>
        <a:defRPr sz="3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287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AB302D9-86DF-3252-FD27-F336DB3B6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7778" r="7086" b="7889"/>
          <a:stretch/>
        </p:blipFill>
        <p:spPr>
          <a:xfrm>
            <a:off x="3874770" y="-70771"/>
            <a:ext cx="10538460" cy="10428542"/>
          </a:xfrm>
          <a:prstGeom prst="rect">
            <a:avLst/>
          </a:prstGeom>
          <a:effectLst>
            <a:outerShdw blurRad="508000" sx="104000" sy="104000" algn="ctr" rotWithShape="0">
              <a:schemeClr val="bg1">
                <a:alpha val="61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47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3324" y="2798620"/>
            <a:ext cx="5219695" cy="521969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96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73324" y="143444"/>
            <a:ext cx="5265024" cy="526502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55012" y="1876197"/>
            <a:ext cx="4301648" cy="430163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>
                <a:alphaModFix amt="97000"/>
              </a:blip>
              <a:stretch>
                <a:fillRect l="-26" r="-26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900698" y="473482"/>
            <a:ext cx="7914526" cy="187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99" b="0" i="0" u="none" strike="noStrike" kern="1200" cap="none" spc="0" normalizeH="0" baseline="0" noProof="0">
                <a:ln>
                  <a:noFill/>
                </a:ln>
                <a:solidFill>
                  <a:srgbClr val="4D9483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Recommendation Alternative One: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31072" y="2935826"/>
            <a:ext cx="11402100" cy="597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9884" marR="0" lvl="1" indent="-399942" algn="l" defTabSz="914400" rtl="0" eaLnBrk="1" fontAlgn="auto" latinLnBrk="0" hangingPunct="1">
              <a:lnSpc>
                <a:spcPts val="51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Approve change of organization (no modifications) + sphere amendment to LWD </a:t>
            </a:r>
          </a:p>
          <a:p>
            <a:pPr marL="0" marR="0" lvl="0" indent="0" algn="l" defTabSz="914400" rtl="0" eaLnBrk="1" fontAlgn="auto" latinLnBrk="0" hangingPunct="1">
              <a:lnSpc>
                <a:spcPts val="51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  <a:p>
            <a:pPr marL="799884" marR="0" lvl="1" indent="-399942" algn="l" defTabSz="914400" rtl="0" eaLnBrk="1" fontAlgn="auto" latinLnBrk="0" hangingPunct="1">
              <a:lnSpc>
                <a:spcPts val="51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Approve standard conditions + delegate protest proceedings to EO</a:t>
            </a:r>
          </a:p>
          <a:p>
            <a:pPr marL="0" marR="0" lvl="0" indent="0" algn="l" defTabSz="914400" rtl="0" eaLnBrk="1" fontAlgn="auto" latinLnBrk="0" hangingPunct="1">
              <a:lnSpc>
                <a:spcPts val="51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  <a:p>
            <a:pPr marL="799884" marR="0" lvl="1" indent="-399942" algn="l" defTabSz="914400" rtl="0" eaLnBrk="1" fontAlgn="auto" latinLnBrk="0" hangingPunct="1">
              <a:lnSpc>
                <a:spcPts val="51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Approve exemption finding under CEQA</a:t>
            </a:r>
          </a:p>
          <a:p>
            <a:pPr marL="0" marR="0" lvl="0" indent="0" algn="l" defTabSz="914400" rtl="0" eaLnBrk="1" fontAlgn="auto" latinLnBrk="0" hangingPunct="1">
              <a:lnSpc>
                <a:spcPts val="51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9526" y="1919523"/>
            <a:ext cx="10382286" cy="6825720"/>
            <a:chOff x="0" y="0"/>
            <a:chExt cx="13843048" cy="9100960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3843048" cy="730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et 1"/>
                  <a:ea typeface="+mn-ea"/>
                  <a:cs typeface="+mn-cs"/>
                </a:rPr>
                <a:t>San Diego County</a:t>
              </a:r>
            </a:p>
            <a:p>
              <a:pPr marL="0" marR="0" lvl="0" indent="0" algn="l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et 1"/>
                  <a:ea typeface="+mn-ea"/>
                  <a:cs typeface="+mn-cs"/>
                </a:rPr>
                <a:t>Local Agency Formation Commission</a:t>
              </a:r>
            </a:p>
            <a:p>
              <a:pPr marL="0" marR="0" lvl="0" indent="0" algn="l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3C58A2"/>
                  </a:solidFill>
                  <a:effectLst/>
                  <a:uLnTx/>
                  <a:uFillTx/>
                  <a:latin typeface="Garet 1"/>
                  <a:ea typeface="+mn-ea"/>
                  <a:cs typeface="+mn-cs"/>
                </a:rPr>
                <a:t>(LAFCO)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544979"/>
              <a:ext cx="13843048" cy="1555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5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6424"/>
                  </a:solidFill>
                  <a:effectLst/>
                  <a:uLnTx/>
                  <a:uFillTx/>
                  <a:latin typeface="Garet 2"/>
                  <a:ea typeface="+mn-ea"/>
                  <a:cs typeface="+mn-cs"/>
                </a:rPr>
                <a:t>Commission Meeting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45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6424"/>
                  </a:solidFill>
                  <a:effectLst/>
                  <a:uLnTx/>
                  <a:uFillTx/>
                  <a:latin typeface="Garet 2"/>
                  <a:ea typeface="+mn-ea"/>
                  <a:cs typeface="+mn-cs"/>
                </a:rPr>
                <a:t>February 5</a:t>
              </a:r>
              <a:r>
                <a:rPr kumimoji="0" lang="en-US" sz="35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E86424"/>
                  </a:solidFill>
                  <a:effectLst/>
                  <a:uLnTx/>
                  <a:uFillTx/>
                  <a:latin typeface="Garet 2"/>
                  <a:ea typeface="+mn-ea"/>
                  <a:cs typeface="+mn-cs"/>
                </a:rPr>
                <a:t>th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6424"/>
                  </a:solidFill>
                  <a:effectLst/>
                  <a:uLnTx/>
                  <a:uFillTx/>
                  <a:latin typeface="Garet 2"/>
                  <a:ea typeface="+mn-ea"/>
                  <a:cs typeface="+mn-cs"/>
                </a:rPr>
                <a:t>, 2024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936718" y="1028700"/>
            <a:ext cx="2743200" cy="27432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8642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5400000" flipV="1">
            <a:off x="12745051" y="5143500"/>
            <a:ext cx="5486400" cy="2743200"/>
          </a:xfrm>
          <a:custGeom>
            <a:avLst/>
            <a:gdLst/>
            <a:ahLst/>
            <a:cxnLst/>
            <a:rect l="l" t="t" r="r" b="b"/>
            <a:pathLst>
              <a:path w="5486400" h="2743200">
                <a:moveTo>
                  <a:pt x="0" y="2743200"/>
                </a:moveTo>
                <a:lnTo>
                  <a:pt x="5486400" y="2743200"/>
                </a:lnTo>
                <a:lnTo>
                  <a:pt x="54864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11373451" y="10287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743200" y="0"/>
                </a:moveTo>
                <a:lnTo>
                  <a:pt x="0" y="0"/>
                </a:lnTo>
                <a:lnTo>
                  <a:pt x="0" y="2743200"/>
                </a:lnTo>
                <a:lnTo>
                  <a:pt x="2743200" y="2743200"/>
                </a:lnTo>
                <a:lnTo>
                  <a:pt x="2743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flipV="1">
            <a:off x="11373451" y="37719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0" y="2743200"/>
                </a:moveTo>
                <a:lnTo>
                  <a:pt x="2743200" y="2743200"/>
                </a:lnTo>
                <a:lnTo>
                  <a:pt x="27432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1090413" y="6232061"/>
            <a:ext cx="3026239" cy="302623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1321899" y="6463553"/>
            <a:ext cx="2563266" cy="2563256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6" r="-26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60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4D9483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631119" y="1895273"/>
            <a:ext cx="15291154" cy="3702745"/>
            <a:chOff x="0" y="0"/>
            <a:chExt cx="6186311" cy="14980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1498012"/>
            </a:xfrm>
            <a:custGeom>
              <a:avLst/>
              <a:gdLst/>
              <a:ahLst/>
              <a:cxnLst/>
              <a:rect l="l" t="t" r="r" b="b"/>
              <a:pathLst>
                <a:path w="6186311" h="1498012">
                  <a:moveTo>
                    <a:pt x="0" y="0"/>
                  </a:moveTo>
                  <a:lnTo>
                    <a:pt x="6186311" y="0"/>
                  </a:lnTo>
                  <a:lnTo>
                    <a:pt x="6186311" y="1498012"/>
                  </a:lnTo>
                  <a:lnTo>
                    <a:pt x="0" y="1498012"/>
                  </a:lnTo>
                  <a:close/>
                </a:path>
              </a:pathLst>
            </a:custGeom>
            <a:solidFill>
              <a:srgbClr val="75BDA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1170099"/>
            <a:ext cx="7547509" cy="5186089"/>
            <a:chOff x="0" y="0"/>
            <a:chExt cx="10063346" cy="6914785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0063346" cy="6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76604"/>
              <a:ext cx="10063346" cy="4654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5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393838"/>
                  </a:solidFill>
                  <a:effectLst/>
                  <a:uLnTx/>
                  <a:uFillTx/>
                  <a:latin typeface="Garet 1 Bold"/>
                  <a:ea typeface="+mn-ea"/>
                  <a:cs typeface="+mn-cs"/>
                </a:rPr>
                <a:t>Agenda Item 7a | “Garcia - Curtis Drive Out-of-Agency Wastewater Services” | City of Vista (OAS23-14)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370610"/>
              <a:ext cx="10063346" cy="544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3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05790" y="1254945"/>
            <a:ext cx="5219695" cy="521969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E3F6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775660" y="1724824"/>
            <a:ext cx="4279953" cy="4279936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0" r="-160" b="-32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3500" y="0"/>
            <a:ext cx="10604500" cy="10287000"/>
            <a:chOff x="0" y="0"/>
            <a:chExt cx="279295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2955" cy="2709333"/>
            </a:xfrm>
            <a:custGeom>
              <a:avLst/>
              <a:gdLst/>
              <a:ahLst/>
              <a:cxnLst/>
              <a:rect l="l" t="t" r="r" b="b"/>
              <a:pathLst>
                <a:path w="2792955" h="2709333">
                  <a:moveTo>
                    <a:pt x="0" y="0"/>
                  </a:moveTo>
                  <a:lnTo>
                    <a:pt x="2792955" y="0"/>
                  </a:lnTo>
                  <a:lnTo>
                    <a:pt x="27929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92955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1556" y="4508485"/>
            <a:ext cx="5219695" cy="521969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E3F6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691426" y="4978364"/>
            <a:ext cx="4279953" cy="4279936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0" r="-160" b="-32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9144000" y="125825"/>
            <a:ext cx="7820656" cy="7934724"/>
          </a:xfrm>
          <a:custGeom>
            <a:avLst/>
            <a:gdLst/>
            <a:ahLst/>
            <a:cxnLst/>
            <a:rect l="l" t="t" r="r" b="b"/>
            <a:pathLst>
              <a:path w="7820656" h="7934724">
                <a:moveTo>
                  <a:pt x="0" y="0"/>
                </a:moveTo>
                <a:lnTo>
                  <a:pt x="7820656" y="0"/>
                </a:lnTo>
                <a:lnTo>
                  <a:pt x="7820656" y="7934724"/>
                </a:lnTo>
                <a:lnTo>
                  <a:pt x="0" y="7934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754" b="-1392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9166" y="49625"/>
            <a:ext cx="7351884" cy="4538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1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sng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Agenda Item 7a</a:t>
            </a:r>
            <a:r>
              <a:rPr kumimoji="0" lang="en-US" sz="4399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61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“Garcia - Curtis Drive Out-of-Agency Wastewater Services” | City of Vista (OAS23-14)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99" b="0" i="0" u="none" strike="noStrike" kern="1200" cap="none" spc="0" normalizeH="0" baseline="0" noProof="0" dirty="0">
              <a:ln>
                <a:noFill/>
              </a:ln>
              <a:solidFill>
                <a:srgbClr val="393838"/>
              </a:solidFill>
              <a:effectLst/>
              <a:uLnTx/>
              <a:uFillTx/>
              <a:latin typeface="Garet 2 Bold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0" y="8214988"/>
            <a:ext cx="7820656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FBFCFD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size: 2.8 acres             1 SFR (1980)        2111 Curtis Dr.</a:t>
            </a:r>
          </a:p>
          <a:p>
            <a:pPr marL="0" marR="0" lvl="0" indent="0" algn="ctr" defTabSz="914400" rtl="0" eaLnBrk="1" fontAlgn="auto" latinLnBrk="0" hangingPunct="1">
              <a:lnSpc>
                <a:spcPts val="31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FBFCFD"/>
              </a:solidFill>
              <a:effectLst/>
              <a:uLnTx/>
              <a:uFillTx/>
              <a:latin typeface="Garet 1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3500" y="0"/>
            <a:ext cx="10604500" cy="10287000"/>
            <a:chOff x="0" y="0"/>
            <a:chExt cx="279295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2955" cy="2709333"/>
            </a:xfrm>
            <a:custGeom>
              <a:avLst/>
              <a:gdLst/>
              <a:ahLst/>
              <a:cxnLst/>
              <a:rect l="l" t="t" r="r" b="b"/>
              <a:pathLst>
                <a:path w="2792955" h="2709333">
                  <a:moveTo>
                    <a:pt x="0" y="0"/>
                  </a:moveTo>
                  <a:lnTo>
                    <a:pt x="2792955" y="0"/>
                  </a:lnTo>
                  <a:lnTo>
                    <a:pt x="27929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92955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1556" y="4508485"/>
            <a:ext cx="5219695" cy="521969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E3F6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691426" y="4978364"/>
            <a:ext cx="4279953" cy="4279936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0" r="-160" b="-32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9620535" y="596537"/>
            <a:ext cx="7049499" cy="9294507"/>
          </a:xfrm>
          <a:custGeom>
            <a:avLst/>
            <a:gdLst/>
            <a:ahLst/>
            <a:cxnLst/>
            <a:rect l="l" t="t" r="r" b="b"/>
            <a:pathLst>
              <a:path w="7049499" h="9294507">
                <a:moveTo>
                  <a:pt x="0" y="0"/>
                </a:moveTo>
                <a:lnTo>
                  <a:pt x="7049499" y="0"/>
                </a:lnTo>
                <a:lnTo>
                  <a:pt x="7049499" y="9294507"/>
                </a:lnTo>
                <a:lnTo>
                  <a:pt x="0" y="92945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9166" y="49625"/>
            <a:ext cx="7351884" cy="4538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1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sng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Agenda Item 7a</a:t>
            </a:r>
            <a:r>
              <a:rPr kumimoji="0" lang="en-US" sz="4399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61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“Garcia - Curtis Drive Out-of-Agency Wastewater Services” | City of Vista (OAS23-14)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99" b="0" i="0" u="none" strike="noStrike" kern="1200" cap="none" spc="0" normalizeH="0" baseline="0" noProof="0" dirty="0">
              <a:ln>
                <a:noFill/>
              </a:ln>
              <a:solidFill>
                <a:srgbClr val="393838"/>
              </a:solidFill>
              <a:effectLst/>
              <a:uLnTx/>
              <a:uFillTx/>
              <a:latin typeface="Garet 2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9526" y="1919523"/>
            <a:ext cx="10382286" cy="6825720"/>
            <a:chOff x="0" y="0"/>
            <a:chExt cx="13843048" cy="9100960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3843048" cy="730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et 1"/>
                  <a:ea typeface="+mn-ea"/>
                  <a:cs typeface="+mn-cs"/>
                </a:rPr>
                <a:t>San Diego County</a:t>
              </a:r>
            </a:p>
            <a:p>
              <a:pPr marL="0" marR="0" lvl="0" indent="0" algn="l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et 1"/>
                  <a:ea typeface="+mn-ea"/>
                  <a:cs typeface="+mn-cs"/>
                </a:rPr>
                <a:t>Local Agency Formation Commission</a:t>
              </a:r>
            </a:p>
            <a:p>
              <a:pPr marL="0" marR="0" lvl="0" indent="0" algn="l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3C58A2"/>
                  </a:solidFill>
                  <a:effectLst/>
                  <a:uLnTx/>
                  <a:uFillTx/>
                  <a:latin typeface="Garet 1"/>
                  <a:ea typeface="+mn-ea"/>
                  <a:cs typeface="+mn-cs"/>
                </a:rPr>
                <a:t>(LAFCO)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544979"/>
              <a:ext cx="13843048" cy="1555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5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6424"/>
                  </a:solidFill>
                  <a:effectLst/>
                  <a:uLnTx/>
                  <a:uFillTx/>
                  <a:latin typeface="Garet 2"/>
                  <a:ea typeface="+mn-ea"/>
                  <a:cs typeface="+mn-cs"/>
                </a:rPr>
                <a:t>Commission Meeting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45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6424"/>
                  </a:solidFill>
                  <a:effectLst/>
                  <a:uLnTx/>
                  <a:uFillTx/>
                  <a:latin typeface="Garet 2"/>
                  <a:ea typeface="+mn-ea"/>
                  <a:cs typeface="+mn-cs"/>
                </a:rPr>
                <a:t>February 5</a:t>
              </a:r>
              <a:r>
                <a:rPr kumimoji="0" lang="en-US" sz="35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E86424"/>
                  </a:solidFill>
                  <a:effectLst/>
                  <a:uLnTx/>
                  <a:uFillTx/>
                  <a:latin typeface="Garet 2"/>
                  <a:ea typeface="+mn-ea"/>
                  <a:cs typeface="+mn-cs"/>
                </a:rPr>
                <a:t>th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6424"/>
                  </a:solidFill>
                  <a:effectLst/>
                  <a:uLnTx/>
                  <a:uFillTx/>
                  <a:latin typeface="Garet 2"/>
                  <a:ea typeface="+mn-ea"/>
                  <a:cs typeface="+mn-cs"/>
                </a:rPr>
                <a:t>, 2024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936718" y="1028700"/>
            <a:ext cx="2743200" cy="27432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8642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5400000" flipV="1">
            <a:off x="12745051" y="5143500"/>
            <a:ext cx="5486400" cy="2743200"/>
          </a:xfrm>
          <a:custGeom>
            <a:avLst/>
            <a:gdLst/>
            <a:ahLst/>
            <a:cxnLst/>
            <a:rect l="l" t="t" r="r" b="b"/>
            <a:pathLst>
              <a:path w="5486400" h="2743200">
                <a:moveTo>
                  <a:pt x="0" y="2743200"/>
                </a:moveTo>
                <a:lnTo>
                  <a:pt x="5486400" y="2743200"/>
                </a:lnTo>
                <a:lnTo>
                  <a:pt x="54864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11373451" y="10287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743200" y="0"/>
                </a:moveTo>
                <a:lnTo>
                  <a:pt x="0" y="0"/>
                </a:lnTo>
                <a:lnTo>
                  <a:pt x="0" y="2743200"/>
                </a:lnTo>
                <a:lnTo>
                  <a:pt x="2743200" y="2743200"/>
                </a:lnTo>
                <a:lnTo>
                  <a:pt x="2743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flipV="1">
            <a:off x="11373451" y="37719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0" y="2743200"/>
                </a:moveTo>
                <a:lnTo>
                  <a:pt x="2743200" y="2743200"/>
                </a:lnTo>
                <a:lnTo>
                  <a:pt x="27432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1090413" y="6232061"/>
            <a:ext cx="3026239" cy="302623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1321899" y="6463553"/>
            <a:ext cx="2563266" cy="2563256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6" r="-26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92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9526" y="1919523"/>
            <a:ext cx="10382286" cy="6825720"/>
            <a:chOff x="0" y="0"/>
            <a:chExt cx="13843048" cy="9100960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3843048" cy="730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>
                  <a:solidFill>
                    <a:srgbClr val="000000"/>
                  </a:solidFill>
                  <a:latin typeface="Garet 1"/>
                </a:rPr>
                <a:t>San Diego County</a:t>
              </a:r>
            </a:p>
            <a:p>
              <a:pPr>
                <a:lnSpc>
                  <a:spcPts val="8640"/>
                </a:lnSpc>
              </a:pPr>
              <a:r>
                <a:rPr lang="en-US" sz="7200">
                  <a:solidFill>
                    <a:srgbClr val="000000"/>
                  </a:solidFill>
                  <a:latin typeface="Garet 1"/>
                </a:rPr>
                <a:t>Local Agency Formation Commission</a:t>
              </a:r>
            </a:p>
            <a:p>
              <a:pPr>
                <a:lnSpc>
                  <a:spcPts val="8640"/>
                </a:lnSpc>
              </a:pPr>
              <a:r>
                <a:rPr lang="en-US" sz="7200">
                  <a:solidFill>
                    <a:srgbClr val="3C58A2"/>
                  </a:solidFill>
                  <a:latin typeface="Garet 1"/>
                </a:rPr>
                <a:t>(LAFCO)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544979"/>
              <a:ext cx="13843048" cy="1555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 dirty="0">
                  <a:solidFill>
                    <a:srgbClr val="E86424"/>
                  </a:solidFill>
                  <a:latin typeface="Garet 2"/>
                </a:rPr>
                <a:t>Commission Meeting</a:t>
              </a:r>
            </a:p>
            <a:p>
              <a:pPr>
                <a:lnSpc>
                  <a:spcPts val="4550"/>
                </a:lnSpc>
              </a:pPr>
              <a:r>
                <a:rPr lang="en-US" sz="3500" dirty="0">
                  <a:solidFill>
                    <a:srgbClr val="E86424"/>
                  </a:solidFill>
                  <a:latin typeface="Garet 2"/>
                </a:rPr>
                <a:t>February 5</a:t>
              </a:r>
              <a:r>
                <a:rPr lang="en-US" sz="3500" baseline="30000" dirty="0">
                  <a:solidFill>
                    <a:srgbClr val="E86424"/>
                  </a:solidFill>
                  <a:latin typeface="Garet 2"/>
                </a:rPr>
                <a:t>th</a:t>
              </a:r>
              <a:r>
                <a:rPr lang="en-US" sz="3500" dirty="0">
                  <a:solidFill>
                    <a:srgbClr val="E86424"/>
                  </a:solidFill>
                  <a:latin typeface="Garet 2"/>
                </a:rPr>
                <a:t>, 2024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936718" y="1028700"/>
            <a:ext cx="2743200" cy="27432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8642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rot="5400000" flipV="1">
            <a:off x="12745051" y="5143500"/>
            <a:ext cx="5486400" cy="2743200"/>
          </a:xfrm>
          <a:custGeom>
            <a:avLst/>
            <a:gdLst/>
            <a:ahLst/>
            <a:cxnLst/>
            <a:rect l="l" t="t" r="r" b="b"/>
            <a:pathLst>
              <a:path w="5486400" h="2743200">
                <a:moveTo>
                  <a:pt x="0" y="2743200"/>
                </a:moveTo>
                <a:lnTo>
                  <a:pt x="5486400" y="2743200"/>
                </a:lnTo>
                <a:lnTo>
                  <a:pt x="54864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1373451" y="10287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743200" y="0"/>
                </a:moveTo>
                <a:lnTo>
                  <a:pt x="0" y="0"/>
                </a:lnTo>
                <a:lnTo>
                  <a:pt x="0" y="2743200"/>
                </a:lnTo>
                <a:lnTo>
                  <a:pt x="2743200" y="2743200"/>
                </a:lnTo>
                <a:lnTo>
                  <a:pt x="2743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V="1">
            <a:off x="11373451" y="37719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0" y="2743200"/>
                </a:moveTo>
                <a:lnTo>
                  <a:pt x="2743200" y="2743200"/>
                </a:lnTo>
                <a:lnTo>
                  <a:pt x="27432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1090413" y="6232061"/>
            <a:ext cx="3026239" cy="302623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1321899" y="6463553"/>
            <a:ext cx="2563266" cy="2563256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6" r="-2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0984" y="0"/>
            <a:ext cx="13706032" cy="10287000"/>
          </a:xfrm>
          <a:custGeom>
            <a:avLst/>
            <a:gdLst/>
            <a:ahLst/>
            <a:cxnLst/>
            <a:rect l="l" t="t" r="r" b="b"/>
            <a:pathLst>
              <a:path w="13706032" h="10287000">
                <a:moveTo>
                  <a:pt x="0" y="0"/>
                </a:moveTo>
                <a:lnTo>
                  <a:pt x="13706032" y="0"/>
                </a:lnTo>
                <a:lnTo>
                  <a:pt x="137060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9526" y="1919523"/>
            <a:ext cx="10382286" cy="6825720"/>
            <a:chOff x="0" y="0"/>
            <a:chExt cx="13843048" cy="9100960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3843048" cy="730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et 1"/>
                  <a:ea typeface="+mn-ea"/>
                  <a:cs typeface="+mn-cs"/>
                </a:rPr>
                <a:t>San Diego County</a:t>
              </a:r>
            </a:p>
            <a:p>
              <a:pPr marL="0" marR="0" lvl="0" indent="0" algn="l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et 1"/>
                  <a:ea typeface="+mn-ea"/>
                  <a:cs typeface="+mn-cs"/>
                </a:rPr>
                <a:t>Local Agency Formation Commission</a:t>
              </a:r>
            </a:p>
            <a:p>
              <a:pPr marL="0" marR="0" lvl="0" indent="0" algn="l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3C58A2"/>
                  </a:solidFill>
                  <a:effectLst/>
                  <a:uLnTx/>
                  <a:uFillTx/>
                  <a:latin typeface="Garet 1"/>
                  <a:ea typeface="+mn-ea"/>
                  <a:cs typeface="+mn-cs"/>
                </a:rPr>
                <a:t>(LAFCO)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544979"/>
              <a:ext cx="13843048" cy="1555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5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6424"/>
                  </a:solidFill>
                  <a:effectLst/>
                  <a:uLnTx/>
                  <a:uFillTx/>
                  <a:latin typeface="Garet 2"/>
                  <a:ea typeface="+mn-ea"/>
                  <a:cs typeface="+mn-cs"/>
                </a:rPr>
                <a:t>Commission Meeting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45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6424"/>
                  </a:solidFill>
                  <a:effectLst/>
                  <a:uLnTx/>
                  <a:uFillTx/>
                  <a:latin typeface="Garet 2"/>
                  <a:ea typeface="+mn-ea"/>
                  <a:cs typeface="+mn-cs"/>
                </a:rPr>
                <a:t>February 5</a:t>
              </a:r>
              <a:r>
                <a:rPr kumimoji="0" lang="en-US" sz="35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E86424"/>
                  </a:solidFill>
                  <a:effectLst/>
                  <a:uLnTx/>
                  <a:uFillTx/>
                  <a:latin typeface="Garet 2"/>
                  <a:ea typeface="+mn-ea"/>
                  <a:cs typeface="+mn-cs"/>
                </a:rPr>
                <a:t>th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6424"/>
                  </a:solidFill>
                  <a:effectLst/>
                  <a:uLnTx/>
                  <a:uFillTx/>
                  <a:latin typeface="Garet 2"/>
                  <a:ea typeface="+mn-ea"/>
                  <a:cs typeface="+mn-cs"/>
                </a:rPr>
                <a:t>, 2024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936718" y="1028700"/>
            <a:ext cx="2743200" cy="27432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8642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5400000" flipV="1">
            <a:off x="12745051" y="5143500"/>
            <a:ext cx="5486400" cy="2743200"/>
          </a:xfrm>
          <a:custGeom>
            <a:avLst/>
            <a:gdLst/>
            <a:ahLst/>
            <a:cxnLst/>
            <a:rect l="l" t="t" r="r" b="b"/>
            <a:pathLst>
              <a:path w="5486400" h="2743200">
                <a:moveTo>
                  <a:pt x="0" y="2743200"/>
                </a:moveTo>
                <a:lnTo>
                  <a:pt x="5486400" y="2743200"/>
                </a:lnTo>
                <a:lnTo>
                  <a:pt x="54864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11373451" y="10287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743200" y="0"/>
                </a:moveTo>
                <a:lnTo>
                  <a:pt x="0" y="0"/>
                </a:lnTo>
                <a:lnTo>
                  <a:pt x="0" y="2743200"/>
                </a:lnTo>
                <a:lnTo>
                  <a:pt x="2743200" y="2743200"/>
                </a:lnTo>
                <a:lnTo>
                  <a:pt x="2743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flipV="1">
            <a:off x="11373451" y="37719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0" y="2743200"/>
                </a:moveTo>
                <a:lnTo>
                  <a:pt x="2743200" y="2743200"/>
                </a:lnTo>
                <a:lnTo>
                  <a:pt x="27432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1090413" y="6232061"/>
            <a:ext cx="3026239" cy="302623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1321899" y="6463553"/>
            <a:ext cx="2563266" cy="2563256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6" r="-26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92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4D9483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631119" y="1895273"/>
            <a:ext cx="15291154" cy="3702745"/>
            <a:chOff x="0" y="0"/>
            <a:chExt cx="6186311" cy="14980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1498012"/>
            </a:xfrm>
            <a:custGeom>
              <a:avLst/>
              <a:gdLst/>
              <a:ahLst/>
              <a:cxnLst/>
              <a:rect l="l" t="t" r="r" b="b"/>
              <a:pathLst>
                <a:path w="6186311" h="1498012">
                  <a:moveTo>
                    <a:pt x="0" y="0"/>
                  </a:moveTo>
                  <a:lnTo>
                    <a:pt x="6186311" y="0"/>
                  </a:lnTo>
                  <a:lnTo>
                    <a:pt x="6186311" y="1498012"/>
                  </a:lnTo>
                  <a:lnTo>
                    <a:pt x="0" y="1498012"/>
                  </a:lnTo>
                  <a:close/>
                </a:path>
              </a:pathLst>
            </a:custGeom>
            <a:solidFill>
              <a:srgbClr val="75BDA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62800" y="1170099"/>
            <a:ext cx="9528709" cy="6573563"/>
            <a:chOff x="0" y="0"/>
            <a:chExt cx="10063346" cy="8764750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0063346" cy="6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76604"/>
              <a:ext cx="10063346" cy="758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5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393838"/>
                  </a:solidFill>
                  <a:effectLst/>
                  <a:uLnTx/>
                  <a:uFillTx/>
                  <a:latin typeface="Garet 1 Bold"/>
                  <a:ea typeface="+mn-ea"/>
                  <a:cs typeface="+mn-cs"/>
                </a:rPr>
                <a:t>Agenda Item 6a | “City of Carlsbad Change of Organization”</a:t>
              </a:r>
            </a:p>
            <a:p>
              <a:pPr marL="0" marR="0" lvl="0" indent="0" algn="r" defTabSz="914400" rtl="0" eaLnBrk="1" fontAlgn="auto" latinLnBrk="0" hangingPunct="1">
                <a:lnSpc>
                  <a:spcPts val="5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393838"/>
                  </a:solidFill>
                  <a:effectLst/>
                  <a:uLnTx/>
                  <a:uFillTx/>
                  <a:latin typeface="Garet 1 Bold"/>
                  <a:ea typeface="+mn-ea"/>
                  <a:cs typeface="+mn-cs"/>
                </a:rPr>
                <a:t>Detachment from Leucadia Wastewater District and Concurrent Sphere of Influence Action </a:t>
              </a:r>
            </a:p>
            <a:p>
              <a:pPr marL="0" marR="0" lvl="0" indent="0" algn="r" defTabSz="914400" rtl="0" eaLnBrk="1" fontAlgn="auto" latinLnBrk="0" hangingPunct="1">
                <a:lnSpc>
                  <a:spcPts val="5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393838"/>
                  </a:solidFill>
                  <a:effectLst/>
                  <a:uLnTx/>
                  <a:uFillTx/>
                  <a:latin typeface="Garet 1 Bold"/>
                  <a:ea typeface="+mn-ea"/>
                  <a:cs typeface="+mn-cs"/>
                </a:rPr>
                <a:t>(CO23-09)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370610"/>
              <a:ext cx="10063346" cy="544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3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05790" y="1254945"/>
            <a:ext cx="5219695" cy="521969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E3F6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775660" y="1724824"/>
            <a:ext cx="4279953" cy="4279936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0" r="-160" b="-32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98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3500" y="0"/>
            <a:ext cx="10604500" cy="10287000"/>
            <a:chOff x="0" y="0"/>
            <a:chExt cx="279295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2955" cy="2709333"/>
            </a:xfrm>
            <a:custGeom>
              <a:avLst/>
              <a:gdLst/>
              <a:ahLst/>
              <a:cxnLst/>
              <a:rect l="l" t="t" r="r" b="b"/>
              <a:pathLst>
                <a:path w="2792955" h="2709333">
                  <a:moveTo>
                    <a:pt x="0" y="0"/>
                  </a:moveTo>
                  <a:lnTo>
                    <a:pt x="2792955" y="0"/>
                  </a:lnTo>
                  <a:lnTo>
                    <a:pt x="27929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92955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1556" y="4508485"/>
            <a:ext cx="5219695" cy="521969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E3F6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691426" y="4978364"/>
            <a:ext cx="4279953" cy="4279936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0" r="-160" b="-32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7829227" y="1605826"/>
            <a:ext cx="10313046" cy="7075349"/>
          </a:xfrm>
          <a:custGeom>
            <a:avLst/>
            <a:gdLst/>
            <a:ahLst/>
            <a:cxnLst/>
            <a:rect l="l" t="t" r="r" b="b"/>
            <a:pathLst>
              <a:path w="10313046" h="7075349">
                <a:moveTo>
                  <a:pt x="0" y="0"/>
                </a:moveTo>
                <a:lnTo>
                  <a:pt x="10313046" y="0"/>
                </a:lnTo>
                <a:lnTo>
                  <a:pt x="10313046" y="7075348"/>
                </a:lnTo>
                <a:lnTo>
                  <a:pt x="0" y="70753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64" r="-26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9166" y="59150"/>
            <a:ext cx="7351884" cy="438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1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sng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Agenda Item 6a</a:t>
            </a:r>
            <a:r>
              <a:rPr kumimoji="0" lang="en-US" sz="4399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61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“City of Carlsbad Change of Organization”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Detachment from Leucadia Wastewater District and Concurrent Sphere of Influence Action 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(CO23-09)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3500" y="0"/>
            <a:ext cx="10604500" cy="10287000"/>
            <a:chOff x="0" y="0"/>
            <a:chExt cx="279295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2955" cy="2709333"/>
            </a:xfrm>
            <a:custGeom>
              <a:avLst/>
              <a:gdLst/>
              <a:ahLst/>
              <a:cxnLst/>
              <a:rect l="l" t="t" r="r" b="b"/>
              <a:pathLst>
                <a:path w="2792955" h="2709333">
                  <a:moveTo>
                    <a:pt x="0" y="0"/>
                  </a:moveTo>
                  <a:lnTo>
                    <a:pt x="2792955" y="0"/>
                  </a:lnTo>
                  <a:lnTo>
                    <a:pt x="27929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92955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1556" y="4508485"/>
            <a:ext cx="5219695" cy="521969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E3F6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691426" y="4978364"/>
            <a:ext cx="4279953" cy="4279936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0" r="-160" b="-32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9144000" y="300284"/>
            <a:ext cx="7882454" cy="9598425"/>
          </a:xfrm>
          <a:custGeom>
            <a:avLst/>
            <a:gdLst/>
            <a:ahLst/>
            <a:cxnLst/>
            <a:rect l="l" t="t" r="r" b="b"/>
            <a:pathLst>
              <a:path w="7882454" h="9598425">
                <a:moveTo>
                  <a:pt x="0" y="0"/>
                </a:moveTo>
                <a:lnTo>
                  <a:pt x="7882454" y="0"/>
                </a:lnTo>
                <a:lnTo>
                  <a:pt x="7882454" y="9598425"/>
                </a:lnTo>
                <a:lnTo>
                  <a:pt x="0" y="9598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9166" y="59150"/>
            <a:ext cx="7351884" cy="438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1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sng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Agenda Item 6a</a:t>
            </a:r>
            <a:r>
              <a:rPr kumimoji="0" lang="en-US" sz="4399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61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“City of Carlsbad Change of Organization”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Detachment from Leucadia Wastewater District and Concurrent Sphere of Influence Action 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(CO23-09)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3500" y="0"/>
            <a:ext cx="10604500" cy="10287000"/>
            <a:chOff x="0" y="0"/>
            <a:chExt cx="279295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2955" cy="2709333"/>
            </a:xfrm>
            <a:custGeom>
              <a:avLst/>
              <a:gdLst/>
              <a:ahLst/>
              <a:cxnLst/>
              <a:rect l="l" t="t" r="r" b="b"/>
              <a:pathLst>
                <a:path w="2792955" h="2709333">
                  <a:moveTo>
                    <a:pt x="0" y="0"/>
                  </a:moveTo>
                  <a:lnTo>
                    <a:pt x="2792955" y="0"/>
                  </a:lnTo>
                  <a:lnTo>
                    <a:pt x="27929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92955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1556" y="4508485"/>
            <a:ext cx="5219695" cy="521969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E3F6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691426" y="4978364"/>
            <a:ext cx="4279953" cy="4279936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0" r="-160" b="-32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9085171" y="262351"/>
            <a:ext cx="7836026" cy="9731899"/>
          </a:xfrm>
          <a:custGeom>
            <a:avLst/>
            <a:gdLst/>
            <a:ahLst/>
            <a:cxnLst/>
            <a:rect l="l" t="t" r="r" b="b"/>
            <a:pathLst>
              <a:path w="7836026" h="9731899">
                <a:moveTo>
                  <a:pt x="0" y="0"/>
                </a:moveTo>
                <a:lnTo>
                  <a:pt x="7836026" y="0"/>
                </a:lnTo>
                <a:lnTo>
                  <a:pt x="7836026" y="9731898"/>
                </a:lnTo>
                <a:lnTo>
                  <a:pt x="0" y="9731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1" r="-39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9166" y="59150"/>
            <a:ext cx="7351884" cy="438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1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sng" strike="noStrike" kern="1200" cap="none" spc="0" normalizeH="0" baseline="0" noProof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Agenda Item 6a</a:t>
            </a:r>
            <a:r>
              <a:rPr kumimoji="0" lang="en-US" sz="4399" b="0" i="0" u="none" strike="noStrike" kern="1200" cap="none" spc="0" normalizeH="0" baseline="0" noProof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61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none" strike="noStrike" kern="1200" cap="none" spc="0" normalizeH="0" baseline="0" noProof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“City of Carlsbad Change of Organization”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Detachment from Leucadia Wastewater District and Concurrent Sphere of Influence Action 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(CO23-09)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3500" y="0"/>
            <a:ext cx="10604500" cy="10287000"/>
            <a:chOff x="0" y="0"/>
            <a:chExt cx="279295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2955" cy="2709333"/>
            </a:xfrm>
            <a:custGeom>
              <a:avLst/>
              <a:gdLst/>
              <a:ahLst/>
              <a:cxnLst/>
              <a:rect l="l" t="t" r="r" b="b"/>
              <a:pathLst>
                <a:path w="2792955" h="2709333">
                  <a:moveTo>
                    <a:pt x="0" y="0"/>
                  </a:moveTo>
                  <a:lnTo>
                    <a:pt x="2792955" y="0"/>
                  </a:lnTo>
                  <a:lnTo>
                    <a:pt x="27929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92955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1556" y="4508485"/>
            <a:ext cx="5219695" cy="521969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E3F6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691426" y="4978364"/>
            <a:ext cx="4279953" cy="4279936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0" r="-160" b="-32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9144000" y="303778"/>
            <a:ext cx="7862649" cy="9679444"/>
          </a:xfrm>
          <a:custGeom>
            <a:avLst/>
            <a:gdLst/>
            <a:ahLst/>
            <a:cxnLst/>
            <a:rect l="l" t="t" r="r" b="b"/>
            <a:pathLst>
              <a:path w="7862649" h="9679444">
                <a:moveTo>
                  <a:pt x="0" y="0"/>
                </a:moveTo>
                <a:lnTo>
                  <a:pt x="7862649" y="0"/>
                </a:lnTo>
                <a:lnTo>
                  <a:pt x="7862649" y="9679444"/>
                </a:lnTo>
                <a:lnTo>
                  <a:pt x="0" y="96794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4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9166" y="59150"/>
            <a:ext cx="7351884" cy="438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1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sng" strike="noStrike" kern="1200" cap="none" spc="0" normalizeH="0" baseline="0" noProof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Agenda Item 6a</a:t>
            </a:r>
            <a:r>
              <a:rPr kumimoji="0" lang="en-US" sz="4399" b="0" i="0" u="none" strike="noStrike" kern="1200" cap="none" spc="0" normalizeH="0" baseline="0" noProof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61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none" strike="noStrike" kern="1200" cap="none" spc="0" normalizeH="0" baseline="0" noProof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“City of Carlsbad Change of Organization”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Detachment from Leucadia Wastewater District and Concurrent Sphere of Influence Action 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(CO23-09)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292</Words>
  <Application>Microsoft Office PowerPoint</Application>
  <PresentationFormat>Custom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Garet 1 Bold</vt:lpstr>
      <vt:lpstr>Corbel</vt:lpstr>
      <vt:lpstr>Garet 2 Bold</vt:lpstr>
      <vt:lpstr>Wingdings 2</vt:lpstr>
      <vt:lpstr>Arial</vt:lpstr>
      <vt:lpstr>Garet 1</vt:lpstr>
      <vt:lpstr>Calibri</vt:lpstr>
      <vt:lpstr>Garet 2</vt:lpstr>
      <vt:lpstr>Office Theme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6th Commission Meeting PPT</dc:title>
  <dc:creator>Peters, Michaela A</dc:creator>
  <cp:lastModifiedBy>Ngu, Dieu</cp:lastModifiedBy>
  <cp:revision>17</cp:revision>
  <dcterms:created xsi:type="dcterms:W3CDTF">2006-08-16T00:00:00Z</dcterms:created>
  <dcterms:modified xsi:type="dcterms:W3CDTF">2024-02-05T05:03:34Z</dcterms:modified>
  <dc:identifier>DAFv3Q7aV3U</dc:identifier>
</cp:coreProperties>
</file>