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8" r:id="rId3"/>
    <p:sldId id="261" r:id="rId4"/>
    <p:sldId id="263" r:id="rId5"/>
    <p:sldId id="264" r:id="rId6"/>
    <p:sldId id="267" r:id="rId7"/>
    <p:sldId id="266" r:id="rId8"/>
    <p:sldId id="265" r:id="rId9"/>
    <p:sldId id="259" r:id="rId10"/>
    <p:sldId id="26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8" d="100"/>
          <a:sy n="98" d="100"/>
        </p:scale>
        <p:origin x="-96" y="-39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1A869-DEBF-494E-B6E6-92F9464DE823}" type="datetimeFigureOut">
              <a:rPr lang="en-US" smtClean="0"/>
              <a:t>10/1/2018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58A03-8BE8-41CA-8EEE-0A21561B2A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176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1A869-DEBF-494E-B6E6-92F9464DE823}" type="datetimeFigureOut">
              <a:rPr lang="en-US" smtClean="0"/>
              <a:t>10/1/2018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58A03-8BE8-41CA-8EEE-0A21561B2A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504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1A869-DEBF-494E-B6E6-92F9464DE823}" type="datetimeFigureOut">
              <a:rPr lang="en-US" smtClean="0"/>
              <a:t>10/1/2018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58A03-8BE8-41CA-8EEE-0A21561B2A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592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1A869-DEBF-494E-B6E6-92F9464DE823}" type="datetimeFigureOut">
              <a:rPr lang="en-US" smtClean="0"/>
              <a:t>10/1/2018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58A03-8BE8-41CA-8EEE-0A21561B2A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4476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1A869-DEBF-494E-B6E6-92F9464DE823}" type="datetimeFigureOut">
              <a:rPr lang="en-US" smtClean="0"/>
              <a:t>10/1/2018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58A03-8BE8-41CA-8EEE-0A21561B2A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834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1A869-DEBF-494E-B6E6-92F9464DE823}" type="datetimeFigureOut">
              <a:rPr lang="en-US" smtClean="0"/>
              <a:t>10/1/2018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58A03-8BE8-41CA-8EEE-0A21561B2A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080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1A869-DEBF-494E-B6E6-92F9464DE823}" type="datetimeFigureOut">
              <a:rPr lang="en-US" smtClean="0"/>
              <a:t>10/1/2018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58A03-8BE8-41CA-8EEE-0A21561B2A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98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1A869-DEBF-494E-B6E6-92F9464DE823}" type="datetimeFigureOut">
              <a:rPr lang="en-US" smtClean="0"/>
              <a:t>10/1/2018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58A03-8BE8-41CA-8EEE-0A21561B2A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561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1A869-DEBF-494E-B6E6-92F9464DE823}" type="datetimeFigureOut">
              <a:rPr lang="en-US" smtClean="0"/>
              <a:t>10/1/2018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58A03-8BE8-41CA-8EEE-0A21561B2A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265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1A869-DEBF-494E-B6E6-92F9464DE823}" type="datetimeFigureOut">
              <a:rPr lang="en-US" smtClean="0"/>
              <a:t>10/1/2018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58A03-8BE8-41CA-8EEE-0A21561B2A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0689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1A869-DEBF-494E-B6E6-92F9464DE823}" type="datetimeFigureOut">
              <a:rPr lang="en-US" smtClean="0"/>
              <a:t>10/1/2018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58A03-8BE8-41CA-8EEE-0A21561B2A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90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671A869-DEBF-494E-B6E6-92F9464DE823}" type="datetimeFigureOut">
              <a:rPr lang="en-US" smtClean="0"/>
              <a:t>10/1/2018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E3B58A03-8BE8-41CA-8EEE-0A21561B2A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3283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748145"/>
            <a:ext cx="9144000" cy="3786910"/>
          </a:xfrm>
          <a:solidFill>
            <a:srgbClr val="0070C0">
              <a:alpha val="65000"/>
            </a:srgbClr>
          </a:solidFill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000" dirty="0" smtClean="0"/>
              <a:t> </a:t>
            </a:r>
            <a:r>
              <a:rPr lang="en-US" sz="4000" dirty="0" smtClean="0"/>
              <a:t>“</a:t>
            </a:r>
            <a:r>
              <a:rPr lang="en-US" sz="4400" dirty="0" smtClean="0"/>
              <a:t>North </a:t>
            </a:r>
            <a:r>
              <a:rPr lang="en-US" sz="4400" dirty="0" smtClean="0"/>
              <a:t>Avenue Estates </a:t>
            </a:r>
            <a:r>
              <a:rPr lang="en-US" sz="4400" dirty="0" smtClean="0"/>
              <a:t>Reorganization”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>			</a:t>
            </a:r>
            <a:r>
              <a:rPr lang="en-US" sz="3600" dirty="0" smtClean="0"/>
              <a:t>(RO18-06)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2800" b="1" dirty="0" smtClean="0"/>
              <a:t>	Annexation  </a:t>
            </a:r>
            <a:r>
              <a:rPr lang="en-US" sz="2800" b="1" dirty="0"/>
              <a:t>to  </a:t>
            </a:r>
            <a:r>
              <a:rPr lang="en-US" sz="2800" b="1" dirty="0" smtClean="0"/>
              <a:t>the City  </a:t>
            </a:r>
            <a:r>
              <a:rPr lang="en-US" sz="2800" b="1" dirty="0"/>
              <a:t>of  </a:t>
            </a:r>
            <a:r>
              <a:rPr lang="en-US" sz="2800" b="1" dirty="0" smtClean="0"/>
              <a:t>Escondido </a:t>
            </a:r>
            <a:r>
              <a:rPr lang="en-US" sz="2800" b="1" dirty="0" smtClean="0"/>
              <a:t>   </a:t>
            </a:r>
            <a:r>
              <a:rPr lang="en-US" sz="2800" b="1" dirty="0"/>
              <a:t/>
            </a:r>
            <a:br>
              <a:rPr lang="en-US" sz="2800" b="1" dirty="0"/>
            </a:br>
            <a:r>
              <a:rPr lang="en-US" sz="2800" b="1" dirty="0" smtClean="0"/>
              <a:t>	Concurrent  </a:t>
            </a:r>
            <a:r>
              <a:rPr lang="en-US" sz="2800" b="1" dirty="0"/>
              <a:t>Detachments  from </a:t>
            </a:r>
            <a:r>
              <a:rPr lang="en-US" sz="2800" b="1" dirty="0" smtClean="0"/>
              <a:t>: </a:t>
            </a:r>
            <a:br>
              <a:rPr lang="en-US" sz="2800" b="1" dirty="0" smtClean="0"/>
            </a:br>
            <a:r>
              <a:rPr lang="en-US" sz="2800" b="1" dirty="0"/>
              <a:t>	</a:t>
            </a:r>
            <a:r>
              <a:rPr lang="en-US" sz="2800" b="1" dirty="0" smtClean="0"/>
              <a:t>County Service Area No</a:t>
            </a:r>
            <a:r>
              <a:rPr lang="en-US" sz="2800" b="1" dirty="0"/>
              <a:t>.  </a:t>
            </a:r>
            <a:r>
              <a:rPr lang="en-US" sz="2800" b="1" dirty="0" smtClean="0"/>
              <a:t>135 </a:t>
            </a:r>
            <a:r>
              <a:rPr lang="en-US" sz="2800" b="1" dirty="0" smtClean="0"/>
              <a:t> (Regional Communications)  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/>
              <a:t>	</a:t>
            </a:r>
            <a:r>
              <a:rPr lang="en-US" sz="2800" b="1" dirty="0" smtClean="0"/>
              <a:t>Deer Springs </a:t>
            </a:r>
            <a:r>
              <a:rPr lang="en-US" sz="2800" b="1" dirty="0" smtClean="0"/>
              <a:t>Fire Protection District</a:t>
            </a:r>
            <a:r>
              <a:rPr lang="en-US" sz="4200" dirty="0" smtClean="0"/>
              <a:t/>
            </a:r>
            <a:br>
              <a:rPr lang="en-US" sz="4200" dirty="0" smtClean="0"/>
            </a:br>
            <a:endParaRPr lang="en-US" sz="4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" y="4535055"/>
            <a:ext cx="9144000" cy="1622554"/>
          </a:xfrm>
          <a:solidFill>
            <a:srgbClr val="FF6600">
              <a:alpha val="65000"/>
            </a:srgbClr>
          </a:solidFill>
        </p:spPr>
        <p:txBody>
          <a:bodyPr/>
          <a:lstStyle/>
          <a:p>
            <a:endParaRPr lang="en-US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400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dirty="0" smtClean="0"/>
              <a:t>  San Diego LAFCO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dirty="0" smtClean="0"/>
              <a:t>  October 1, </a:t>
            </a:r>
            <a:r>
              <a:rPr lang="en-US" sz="2800" dirty="0" smtClean="0"/>
              <a:t>2018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8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9233210" y="748145"/>
            <a:ext cx="2958789" cy="55707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n-US" sz="1400" b="1" dirty="0"/>
          </a:p>
          <a:p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</a:rPr>
              <a:t>Project 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</a:rPr>
              <a:t>Manager</a:t>
            </a:r>
            <a:endParaRPr lang="en-US" sz="200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Robert Barry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4535055"/>
            <a:ext cx="9144000" cy="120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578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748145"/>
            <a:ext cx="9144000" cy="3786910"/>
          </a:xfrm>
          <a:solidFill>
            <a:srgbClr val="0070C0">
              <a:alpha val="65000"/>
            </a:srgbClr>
          </a:solidFill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000" dirty="0" smtClean="0"/>
              <a:t> </a:t>
            </a:r>
            <a:r>
              <a:rPr lang="en-US" sz="4000" dirty="0" smtClean="0"/>
              <a:t>“</a:t>
            </a:r>
            <a:r>
              <a:rPr lang="en-US" sz="4400" dirty="0" smtClean="0"/>
              <a:t>North </a:t>
            </a:r>
            <a:r>
              <a:rPr lang="en-US" sz="4400" dirty="0" smtClean="0"/>
              <a:t>Avenue Estates </a:t>
            </a:r>
            <a:r>
              <a:rPr lang="en-US" sz="4400" dirty="0" smtClean="0"/>
              <a:t>Reorganization”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>			</a:t>
            </a:r>
            <a:r>
              <a:rPr lang="en-US" sz="3600" dirty="0" smtClean="0"/>
              <a:t>(RO18-06)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2800" b="1" dirty="0" smtClean="0"/>
              <a:t>	Annexation  </a:t>
            </a:r>
            <a:r>
              <a:rPr lang="en-US" sz="2800" b="1" dirty="0"/>
              <a:t>to  </a:t>
            </a:r>
            <a:r>
              <a:rPr lang="en-US" sz="2800" b="1" dirty="0" smtClean="0"/>
              <a:t>the City  </a:t>
            </a:r>
            <a:r>
              <a:rPr lang="en-US" sz="2800" b="1" dirty="0"/>
              <a:t>of  </a:t>
            </a:r>
            <a:r>
              <a:rPr lang="en-US" sz="2800" b="1" dirty="0" smtClean="0"/>
              <a:t>Escondido </a:t>
            </a:r>
            <a:r>
              <a:rPr lang="en-US" sz="2800" b="1" dirty="0" smtClean="0"/>
              <a:t>   </a:t>
            </a:r>
            <a:r>
              <a:rPr lang="en-US" sz="2800" b="1" dirty="0"/>
              <a:t/>
            </a:r>
            <a:br>
              <a:rPr lang="en-US" sz="2800" b="1" dirty="0"/>
            </a:br>
            <a:r>
              <a:rPr lang="en-US" sz="2800" b="1" dirty="0" smtClean="0"/>
              <a:t>	Concurrent  </a:t>
            </a:r>
            <a:r>
              <a:rPr lang="en-US" sz="2800" b="1" dirty="0"/>
              <a:t>Detachments  from </a:t>
            </a:r>
            <a:r>
              <a:rPr lang="en-US" sz="2800" b="1" dirty="0" smtClean="0"/>
              <a:t>: </a:t>
            </a:r>
            <a:br>
              <a:rPr lang="en-US" sz="2800" b="1" dirty="0" smtClean="0"/>
            </a:br>
            <a:r>
              <a:rPr lang="en-US" sz="2800" b="1" dirty="0"/>
              <a:t>	</a:t>
            </a:r>
            <a:r>
              <a:rPr lang="en-US" sz="2800" b="1" dirty="0" smtClean="0"/>
              <a:t>County Service Area No</a:t>
            </a:r>
            <a:r>
              <a:rPr lang="en-US" sz="2800" b="1" dirty="0"/>
              <a:t>.  </a:t>
            </a:r>
            <a:r>
              <a:rPr lang="en-US" sz="2800" b="1" dirty="0" smtClean="0"/>
              <a:t>135 </a:t>
            </a:r>
            <a:r>
              <a:rPr lang="en-US" sz="2800" b="1" dirty="0" smtClean="0"/>
              <a:t> (Regional Communications)  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/>
              <a:t>	</a:t>
            </a:r>
            <a:r>
              <a:rPr lang="en-US" sz="2800" b="1" dirty="0" smtClean="0"/>
              <a:t>Deer Springs </a:t>
            </a:r>
            <a:r>
              <a:rPr lang="en-US" sz="2800" b="1" dirty="0" smtClean="0"/>
              <a:t>Fire Protection District</a:t>
            </a:r>
            <a:r>
              <a:rPr lang="en-US" sz="4200" dirty="0" smtClean="0"/>
              <a:t/>
            </a:r>
            <a:br>
              <a:rPr lang="en-US" sz="4200" dirty="0" smtClean="0"/>
            </a:br>
            <a:endParaRPr lang="en-US" sz="4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" y="4535055"/>
            <a:ext cx="9144000" cy="1622554"/>
          </a:xfrm>
          <a:solidFill>
            <a:srgbClr val="FF6600">
              <a:alpha val="65000"/>
            </a:srgbClr>
          </a:solidFill>
        </p:spPr>
        <p:txBody>
          <a:bodyPr/>
          <a:lstStyle/>
          <a:p>
            <a:endParaRPr lang="en-US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400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dirty="0" smtClean="0"/>
              <a:t>  San Diego LAFCO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dirty="0" smtClean="0"/>
              <a:t>  October 1, </a:t>
            </a:r>
            <a:r>
              <a:rPr lang="en-US" sz="2800" dirty="0" smtClean="0"/>
              <a:t>2018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8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9233210" y="748145"/>
            <a:ext cx="2958789" cy="55707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n-US" sz="1400" b="1" dirty="0"/>
          </a:p>
          <a:p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</a:rPr>
              <a:t>Project 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</a:rPr>
              <a:t>Manager</a:t>
            </a:r>
            <a:endParaRPr lang="en-US" sz="200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Robert Barry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4535055"/>
            <a:ext cx="9144000" cy="120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038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06779" y="739134"/>
            <a:ext cx="8367652" cy="53016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7899" y="1902626"/>
            <a:ext cx="36576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1764537" y="613317"/>
            <a:ext cx="427463" cy="55533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" y="738966"/>
            <a:ext cx="3382199" cy="5301672"/>
          </a:xfrm>
          <a:solidFill>
            <a:srgbClr val="0070C0">
              <a:alpha val="65000"/>
            </a:srgbClr>
          </a:solidFill>
        </p:spPr>
        <p:txBody>
          <a:bodyPr anchor="t">
            <a:normAutofit fontScale="90000"/>
          </a:bodyPr>
          <a:lstStyle/>
          <a:p>
            <a:pPr algn="ctr"/>
            <a:r>
              <a:rPr lang="en-US" sz="2000" b="1" dirty="0"/>
              <a:t/>
            </a:r>
            <a:br>
              <a:rPr lang="en-US" sz="2000" b="1" dirty="0"/>
            </a:br>
            <a:r>
              <a:rPr lang="en-US" sz="2400" b="1" dirty="0"/>
              <a:t>Affected Territory</a:t>
            </a:r>
            <a:br>
              <a:rPr lang="en-US" sz="2400" b="1" dirty="0"/>
            </a:br>
            <a:r>
              <a:rPr lang="en-US" sz="2000" b="1" dirty="0"/>
              <a:t/>
            </a:r>
            <a:br>
              <a:rPr lang="en-US" sz="2000" b="1" dirty="0"/>
            </a:br>
            <a:r>
              <a:rPr lang="en-US" sz="2000" b="1" dirty="0"/>
              <a:t>Area A</a:t>
            </a:r>
            <a:br>
              <a:rPr lang="en-US" sz="2000" b="1" dirty="0"/>
            </a:br>
            <a:r>
              <a:rPr lang="en-US" sz="2000" b="1" dirty="0"/>
              <a:t>- Three Parcels</a:t>
            </a:r>
            <a:br>
              <a:rPr lang="en-US" sz="2000" b="1" dirty="0"/>
            </a:br>
            <a:r>
              <a:rPr lang="en-US" sz="2000" b="1" dirty="0"/>
              <a:t>- One Parcel </a:t>
            </a:r>
            <a:r>
              <a:rPr lang="en-US" sz="2000" b="1" dirty="0" smtClean="0"/>
              <a:t>Developed </a:t>
            </a:r>
            <a:r>
              <a:rPr lang="en-US" sz="2000" b="1" dirty="0"/>
              <a:t>with SFR </a:t>
            </a:r>
            <a:r>
              <a:rPr lang="en-US" sz="2000" b="1" dirty="0" smtClean="0"/>
              <a:t>*</a:t>
            </a:r>
            <a:r>
              <a:rPr lang="en-US" sz="2000" b="1" dirty="0"/>
              <a:t/>
            </a:r>
            <a:br>
              <a:rPr lang="en-US" sz="2000" b="1" dirty="0"/>
            </a:br>
            <a:r>
              <a:rPr lang="en-US" sz="2000" b="1" dirty="0"/>
              <a:t>- Two Parcels are Undeveloped;</a:t>
            </a:r>
            <a:br>
              <a:rPr lang="en-US" sz="2000" b="1" dirty="0"/>
            </a:br>
            <a:r>
              <a:rPr lang="en-US" sz="2000" b="1" dirty="0"/>
              <a:t>Subject to </a:t>
            </a:r>
            <a:r>
              <a:rPr lang="en-US" sz="2000" b="1" dirty="0" smtClean="0"/>
              <a:t>39-lot </a:t>
            </a:r>
            <a:r>
              <a:rPr lang="en-US" sz="2000" b="1" dirty="0"/>
              <a:t>Subdivision</a:t>
            </a:r>
            <a:br>
              <a:rPr lang="en-US" sz="2000" b="1" dirty="0"/>
            </a:br>
            <a:r>
              <a:rPr lang="en-US" sz="2000" b="1" dirty="0"/>
              <a:t/>
            </a:r>
            <a:br>
              <a:rPr lang="en-US" sz="2000" b="1" dirty="0"/>
            </a:br>
            <a:r>
              <a:rPr lang="en-US" sz="2000" b="1" dirty="0"/>
              <a:t>Area B</a:t>
            </a:r>
            <a:br>
              <a:rPr lang="en-US" sz="2000" b="1" dirty="0"/>
            </a:br>
            <a:r>
              <a:rPr lang="en-US" sz="2000" b="1" dirty="0"/>
              <a:t>- Two Parcels</a:t>
            </a:r>
            <a:br>
              <a:rPr lang="en-US" sz="2000" b="1" dirty="0"/>
            </a:br>
            <a:r>
              <a:rPr lang="en-US" sz="2000" b="1" dirty="0"/>
              <a:t>- Both Developed with SFR </a:t>
            </a:r>
            <a:r>
              <a:rPr lang="en-US" sz="2000" b="1" dirty="0" smtClean="0"/>
              <a:t>*</a:t>
            </a:r>
            <a:br>
              <a:rPr lang="en-US" sz="2000" b="1" dirty="0" smtClean="0"/>
            </a:br>
            <a:r>
              <a:rPr lang="en-US" sz="2000" b="1" dirty="0"/>
              <a:t/>
            </a:r>
            <a:br>
              <a:rPr lang="en-US" sz="2000" b="1" dirty="0"/>
            </a:br>
            <a:r>
              <a:rPr lang="en-US" sz="1800" b="1" dirty="0"/>
              <a:t>* </a:t>
            </a:r>
            <a:r>
              <a:rPr lang="en-US" sz="1800" b="1" dirty="0" smtClean="0"/>
              <a:t>Developed Parcels Already </a:t>
            </a:r>
            <a:r>
              <a:rPr lang="en-US" sz="1800" b="1" dirty="0"/>
              <a:t>Connected to City Wastewater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5429304" y="2973468"/>
            <a:ext cx="1634327" cy="3810"/>
          </a:xfrm>
          <a:prstGeom prst="line">
            <a:avLst/>
          </a:prstGeom>
          <a:ln w="28575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G:\GIS\Vicinity_Maps\agendamaps2018\PDF maps\18-06 RO Escondido reversed color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5" t="2330" r="3748" b="18681"/>
          <a:stretch/>
        </p:blipFill>
        <p:spPr bwMode="auto">
          <a:xfrm>
            <a:off x="7480504" y="1103970"/>
            <a:ext cx="4173218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Oval 11"/>
          <p:cNvSpPr/>
          <p:nvPr/>
        </p:nvSpPr>
        <p:spPr>
          <a:xfrm>
            <a:off x="5025336" y="2800806"/>
            <a:ext cx="403968" cy="345324"/>
          </a:xfrm>
          <a:prstGeom prst="ellipse">
            <a:avLst/>
          </a:prstGeom>
          <a:noFill/>
          <a:ln w="28575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7063631" y="904241"/>
            <a:ext cx="4910799" cy="4998604"/>
          </a:xfrm>
          <a:prstGeom prst="ellipse">
            <a:avLst/>
          </a:prstGeom>
          <a:noFill/>
          <a:ln w="28575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092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80585"/>
            <a:ext cx="3445727" cy="5319132"/>
          </a:xfrm>
          <a:solidFill>
            <a:srgbClr val="0070C0">
              <a:alpha val="65000"/>
            </a:srgbClr>
          </a:solidFill>
        </p:spPr>
        <p:txBody>
          <a:bodyPr anchor="t">
            <a:normAutofit/>
          </a:bodyPr>
          <a:lstStyle/>
          <a:p>
            <a:pPr algn="ctr"/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/>
              <a:t>Discussion 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>Adjacent Properties</a:t>
            </a:r>
            <a:br>
              <a:rPr lang="en-US" sz="2400" b="1" dirty="0" smtClean="0"/>
            </a:br>
            <a:r>
              <a:rPr lang="en-US" sz="2400" b="1" dirty="0" smtClean="0"/>
              <a:t>Local Drainage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>High Groundwater</a:t>
            </a:r>
            <a:br>
              <a:rPr lang="en-US" sz="2400" b="1" dirty="0" smtClean="0"/>
            </a:br>
            <a:r>
              <a:rPr lang="en-US" sz="2400" b="1" dirty="0" smtClean="0"/>
              <a:t>Septic Systems</a:t>
            </a:r>
            <a:br>
              <a:rPr lang="en-US" sz="2400" b="1" dirty="0" smtClean="0"/>
            </a:br>
            <a:r>
              <a:rPr lang="en-US" sz="2400" b="1" dirty="0"/>
              <a:t/>
            </a:r>
            <a:br>
              <a:rPr lang="en-US" sz="2400" b="1" dirty="0"/>
            </a:br>
            <a:r>
              <a:rPr lang="en-US" sz="2400" b="1" dirty="0" smtClean="0"/>
              <a:t>Deer Springs FPD</a:t>
            </a:r>
            <a:br>
              <a:rPr lang="en-US" sz="2400" b="1" dirty="0" smtClean="0"/>
            </a:br>
            <a:r>
              <a:rPr lang="en-US" sz="2400" b="1" dirty="0" smtClean="0"/>
              <a:t>Detachment</a:t>
            </a:r>
            <a:r>
              <a:rPr lang="en-US" sz="2000" dirty="0"/>
              <a:t/>
            </a:r>
            <a:br>
              <a:rPr lang="en-US" sz="2000" dirty="0"/>
            </a:br>
            <a:endParaRPr lang="en-US" sz="25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9460" y="780584"/>
            <a:ext cx="8105078" cy="5268951"/>
          </a:xfr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endParaRPr lang="en-US" i="1" dirty="0" smtClean="0"/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endParaRPr lang="en-US" i="1" dirty="0"/>
          </a:p>
        </p:txBody>
      </p:sp>
      <p:sp>
        <p:nvSpPr>
          <p:cNvPr id="4" name="Rectangle 3"/>
          <p:cNvSpPr/>
          <p:nvPr/>
        </p:nvSpPr>
        <p:spPr>
          <a:xfrm>
            <a:off x="11764537" y="613317"/>
            <a:ext cx="427463" cy="55533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50" name="Picture 2" descr="G:\GIS\Vicinity_Maps\agendamaps2018\PDF maps\18-06 RO Escondido reversed aerial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3" t="2825" r="3586" b="18488"/>
          <a:stretch/>
        </p:blipFill>
        <p:spPr bwMode="auto">
          <a:xfrm>
            <a:off x="4866640" y="189570"/>
            <a:ext cx="5833849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3369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80585"/>
            <a:ext cx="3445727" cy="5319132"/>
          </a:xfrm>
          <a:solidFill>
            <a:srgbClr val="0070C0">
              <a:alpha val="65000"/>
            </a:srgbClr>
          </a:solidFill>
        </p:spPr>
        <p:txBody>
          <a:bodyPr>
            <a:normAutofit/>
          </a:bodyPr>
          <a:lstStyle/>
          <a:p>
            <a:pPr algn="ctr"/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/>
              <a:t/>
            </a:r>
            <a:br>
              <a:rPr lang="en-US" sz="2800" b="1" dirty="0"/>
            </a:b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/>
              <a:t/>
            </a:r>
            <a:br>
              <a:rPr lang="en-US" sz="2800" b="1" dirty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500" b="1" dirty="0"/>
              <a:t/>
            </a:r>
            <a:br>
              <a:rPr lang="en-US" sz="2500" b="1" dirty="0"/>
            </a:br>
            <a:endParaRPr lang="en-US" sz="25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9460" y="780584"/>
            <a:ext cx="8105078" cy="5268951"/>
          </a:xfr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endParaRPr lang="en-US" i="1" dirty="0" smtClean="0"/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endParaRPr lang="en-US" i="1" dirty="0"/>
          </a:p>
        </p:txBody>
      </p:sp>
      <p:sp>
        <p:nvSpPr>
          <p:cNvPr id="4" name="Rectangle 3"/>
          <p:cNvSpPr/>
          <p:nvPr/>
        </p:nvSpPr>
        <p:spPr>
          <a:xfrm>
            <a:off x="11764537" y="613317"/>
            <a:ext cx="427463" cy="55533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074" name="Picture 2" descr="G:\GIS\Vicinity_Maps\agendamaps2018\PDF maps\18-06 RO Escondido reversed 3D viewC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3" t="2727" r="3586" b="57880"/>
          <a:stretch/>
        </p:blipFill>
        <p:spPr bwMode="auto">
          <a:xfrm>
            <a:off x="1101969" y="685800"/>
            <a:ext cx="9988062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3689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80585"/>
            <a:ext cx="3445727" cy="5319132"/>
          </a:xfrm>
          <a:solidFill>
            <a:srgbClr val="0070C0">
              <a:alpha val="65000"/>
            </a:srgbClr>
          </a:solidFill>
        </p:spPr>
        <p:txBody>
          <a:bodyPr>
            <a:normAutofit/>
          </a:bodyPr>
          <a:lstStyle/>
          <a:p>
            <a:pPr algn="ctr"/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/>
              <a:t/>
            </a:r>
            <a:br>
              <a:rPr lang="en-US" sz="2800" b="1" dirty="0"/>
            </a:b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/>
              <a:t/>
            </a:r>
            <a:br>
              <a:rPr lang="en-US" sz="2800" b="1" dirty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500" b="1" dirty="0"/>
              <a:t/>
            </a:r>
            <a:br>
              <a:rPr lang="en-US" sz="2500" b="1" dirty="0"/>
            </a:br>
            <a:endParaRPr lang="en-US" sz="25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9460" y="780584"/>
            <a:ext cx="8105078" cy="5268951"/>
          </a:xfr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endParaRPr lang="en-US" i="1" dirty="0" smtClean="0"/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endParaRPr lang="en-US" i="1" dirty="0"/>
          </a:p>
        </p:txBody>
      </p:sp>
      <p:sp>
        <p:nvSpPr>
          <p:cNvPr id="4" name="Rectangle 3"/>
          <p:cNvSpPr/>
          <p:nvPr/>
        </p:nvSpPr>
        <p:spPr>
          <a:xfrm>
            <a:off x="11764537" y="613317"/>
            <a:ext cx="427463" cy="55533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098" name="Picture 2" descr="G:\GIS\Vicinity_Maps\agendamaps2018\PDF maps\18-06 RO Escondido reversed 3D viewC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0" t="42721" r="3599" b="18390"/>
          <a:stretch/>
        </p:blipFill>
        <p:spPr bwMode="auto">
          <a:xfrm>
            <a:off x="1037112" y="685800"/>
            <a:ext cx="10117777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4585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80585"/>
            <a:ext cx="3445727" cy="5319132"/>
          </a:xfrm>
          <a:solidFill>
            <a:srgbClr val="0070C0">
              <a:alpha val="65000"/>
            </a:srgbClr>
          </a:solidFill>
        </p:spPr>
        <p:txBody>
          <a:bodyPr anchor="t">
            <a:normAutofit/>
          </a:bodyPr>
          <a:lstStyle/>
          <a:p>
            <a:pPr algn="ctr"/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/>
              <a:t>Development Project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>34 SFR – 39 lots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Drainage Improvements</a:t>
            </a:r>
            <a:br>
              <a:rPr lang="en-US" sz="2000" dirty="0" smtClean="0"/>
            </a:br>
            <a:r>
              <a:rPr lang="en-US" sz="2000" dirty="0" smtClean="0"/>
              <a:t>12.5-ft Buffer Area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Geotechnical Study:</a:t>
            </a:r>
            <a:br>
              <a:rPr lang="en-US" sz="2000" dirty="0" smtClean="0"/>
            </a:br>
            <a:r>
              <a:rPr lang="en-US" sz="2000" dirty="0" smtClean="0"/>
              <a:t>Groundwater Flow to S-SW</a:t>
            </a:r>
            <a:br>
              <a:rPr lang="en-US" sz="2000" dirty="0" smtClean="0"/>
            </a:br>
            <a:r>
              <a:rPr lang="en-US" sz="2000" dirty="0" smtClean="0"/>
              <a:t>DEH Review: No Impacts from Project Grading Operations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Local Area within Escondido 2030 Wastewater Service Area</a:t>
            </a:r>
            <a:endParaRPr lang="en-US" sz="25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9460" y="780584"/>
            <a:ext cx="8105078" cy="5268951"/>
          </a:xfr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endParaRPr lang="en-US" i="1" dirty="0" smtClean="0"/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endParaRPr lang="en-US" i="1" dirty="0"/>
          </a:p>
        </p:txBody>
      </p:sp>
      <p:sp>
        <p:nvSpPr>
          <p:cNvPr id="4" name="Rectangle 3"/>
          <p:cNvSpPr/>
          <p:nvPr/>
        </p:nvSpPr>
        <p:spPr>
          <a:xfrm>
            <a:off x="11764537" y="613317"/>
            <a:ext cx="427463" cy="55533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50" name="Picture 2" descr="G:\GIS\Vicinity_Maps\agendamaps2018\PDF maps\18-06 RO Escondido reversed aerial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3" t="2825" r="3586" b="18488"/>
          <a:stretch/>
        </p:blipFill>
        <p:spPr bwMode="auto">
          <a:xfrm>
            <a:off x="4866640" y="189570"/>
            <a:ext cx="5833849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8795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80585"/>
            <a:ext cx="3445727" cy="5319132"/>
          </a:xfrm>
          <a:solidFill>
            <a:srgbClr val="0070C0">
              <a:alpha val="65000"/>
            </a:srgbClr>
          </a:solidFill>
        </p:spPr>
        <p:txBody>
          <a:bodyPr>
            <a:normAutofit/>
          </a:bodyPr>
          <a:lstStyle/>
          <a:p>
            <a:pPr algn="ctr"/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/>
              <a:t/>
            </a:r>
            <a:br>
              <a:rPr lang="en-US" sz="2800" b="1" dirty="0"/>
            </a:b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/>
              <a:t/>
            </a:r>
            <a:br>
              <a:rPr lang="en-US" sz="2800" b="1" dirty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500" b="1" dirty="0"/>
              <a:t/>
            </a:r>
            <a:br>
              <a:rPr lang="en-US" sz="2500" b="1" dirty="0"/>
            </a:br>
            <a:endParaRPr lang="en-US" sz="25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9460" y="780584"/>
            <a:ext cx="8105078" cy="5268951"/>
          </a:xfr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endParaRPr lang="en-US" i="1" dirty="0" smtClean="0"/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endParaRPr lang="en-US" i="1" dirty="0"/>
          </a:p>
        </p:txBody>
      </p:sp>
      <p:sp>
        <p:nvSpPr>
          <p:cNvPr id="4" name="Rectangle 3"/>
          <p:cNvSpPr/>
          <p:nvPr/>
        </p:nvSpPr>
        <p:spPr>
          <a:xfrm>
            <a:off x="11764537" y="613317"/>
            <a:ext cx="427463" cy="55533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 descr="G:\GIS\Vicinity_Maps\agendamaps2018\PDF maps\18-06 RO Escondido reversed color City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2" t="2317" r="3343" b="18087"/>
          <a:stretch/>
        </p:blipFill>
        <p:spPr bwMode="auto">
          <a:xfrm>
            <a:off x="162561" y="189570"/>
            <a:ext cx="5832201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G:\GIS\Vicinity_Maps\agendamaps2018\PDF maps\18-06 RO Escondido reversed color DeerSprings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9" t="2216" r="3195" b="18188"/>
          <a:stretch/>
        </p:blipFill>
        <p:spPr bwMode="auto">
          <a:xfrm>
            <a:off x="6227719" y="189570"/>
            <a:ext cx="5832201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9109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80585"/>
            <a:ext cx="3445727" cy="5319132"/>
          </a:xfrm>
          <a:solidFill>
            <a:srgbClr val="0070C0">
              <a:alpha val="65000"/>
            </a:srgbClr>
          </a:solidFill>
        </p:spPr>
        <p:txBody>
          <a:bodyPr anchor="t">
            <a:normAutofit/>
          </a:bodyPr>
          <a:lstStyle/>
          <a:p>
            <a:pPr algn="ctr"/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3200" b="1" dirty="0" smtClean="0"/>
              <a:t>Fire Protection</a:t>
            </a:r>
            <a:r>
              <a:rPr lang="en-US" sz="2000" b="1" dirty="0"/>
              <a:t/>
            </a:r>
            <a:br>
              <a:rPr lang="en-US" sz="2000" b="1" dirty="0"/>
            </a:b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2000" b="1" dirty="0"/>
              <a:t/>
            </a:r>
            <a:br>
              <a:rPr lang="en-US" sz="2000" b="1" dirty="0"/>
            </a:br>
            <a:r>
              <a:rPr lang="en-US" sz="2000" b="1" dirty="0" smtClean="0"/>
              <a:t>Deer </a:t>
            </a:r>
            <a:r>
              <a:rPr lang="en-US" sz="2000" b="1" dirty="0" smtClean="0"/>
              <a:t>Springs FPD</a:t>
            </a:r>
            <a:br>
              <a:rPr lang="en-US" sz="2000" b="1" dirty="0" smtClean="0"/>
            </a:br>
            <a:r>
              <a:rPr lang="en-US" sz="2000" b="1" dirty="0" smtClean="0"/>
              <a:t>Station No. 2</a:t>
            </a:r>
            <a:br>
              <a:rPr lang="en-US" sz="2000" b="1" dirty="0" smtClean="0"/>
            </a:br>
            <a:r>
              <a:rPr lang="en-US" sz="2000" b="1" dirty="0"/>
              <a:t>1321 Deer Springs </a:t>
            </a:r>
            <a:r>
              <a:rPr lang="en-US" sz="2000" b="1" dirty="0" smtClean="0"/>
              <a:t>Road</a:t>
            </a:r>
            <a:r>
              <a:rPr lang="en-US" sz="2000" b="1" dirty="0"/>
              <a:t/>
            </a:r>
            <a:br>
              <a:rPr lang="en-US" sz="2000" b="1" dirty="0"/>
            </a:br>
            <a:r>
              <a:rPr lang="en-US" sz="1800" b="1" dirty="0"/>
              <a:t>approximately </a:t>
            </a:r>
            <a:r>
              <a:rPr lang="en-US" sz="1800" b="1" dirty="0" smtClean="0"/>
              <a:t>3.9 </a:t>
            </a:r>
            <a:r>
              <a:rPr lang="en-US" sz="1800" b="1" dirty="0"/>
              <a:t>miles from the affected territory</a:t>
            </a:r>
            <a:r>
              <a:rPr lang="en-US" sz="2000" b="1" dirty="0"/>
              <a:t/>
            </a:r>
            <a:br>
              <a:rPr lang="en-US" sz="2000" b="1" dirty="0"/>
            </a:b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2000" b="1" dirty="0"/>
              <a:t/>
            </a:r>
            <a:br>
              <a:rPr lang="en-US" sz="2000" b="1" dirty="0"/>
            </a:br>
            <a:r>
              <a:rPr lang="en-US" sz="2000" b="1" dirty="0" smtClean="0"/>
              <a:t>City of Escondido</a:t>
            </a:r>
            <a:r>
              <a:rPr lang="en-US" sz="2000" b="1" dirty="0"/>
              <a:t/>
            </a:r>
            <a:br>
              <a:rPr lang="en-US" sz="2000" b="1" dirty="0"/>
            </a:br>
            <a:r>
              <a:rPr lang="en-US" sz="2000" b="1" dirty="0" smtClean="0"/>
              <a:t>Fire </a:t>
            </a:r>
            <a:r>
              <a:rPr lang="en-US" sz="2000" b="1" dirty="0"/>
              <a:t>Station No. </a:t>
            </a:r>
            <a:r>
              <a:rPr lang="en-US" sz="2000" b="1" dirty="0" smtClean="0"/>
              <a:t>3</a:t>
            </a:r>
            <a:r>
              <a:rPr lang="en-US" sz="2000" b="1" dirty="0"/>
              <a:t/>
            </a:r>
            <a:br>
              <a:rPr lang="en-US" sz="2000" b="1" dirty="0"/>
            </a:br>
            <a:r>
              <a:rPr lang="en-US" sz="2000" b="1" dirty="0"/>
              <a:t>1808 North Nutmeg Street</a:t>
            </a:r>
            <a:br>
              <a:rPr lang="en-US" sz="2000" b="1" dirty="0"/>
            </a:br>
            <a:r>
              <a:rPr lang="en-US" sz="1800" b="1" dirty="0"/>
              <a:t>approximately 2.8 miles from the affected </a:t>
            </a:r>
            <a:r>
              <a:rPr lang="en-US" sz="1800" b="1" dirty="0" smtClean="0"/>
              <a:t>territory</a:t>
            </a:r>
            <a:r>
              <a:rPr lang="en-US" sz="2000" b="1" dirty="0"/>
              <a:t/>
            </a:r>
            <a:br>
              <a:rPr lang="en-US" sz="2000" b="1" dirty="0"/>
            </a:br>
            <a:endParaRPr lang="en-US" sz="2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9460" y="780584"/>
            <a:ext cx="8105078" cy="5268951"/>
          </a:xfr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endParaRPr lang="en-US" i="1" dirty="0" smtClean="0"/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endParaRPr lang="en-US" i="1" dirty="0"/>
          </a:p>
        </p:txBody>
      </p:sp>
      <p:sp>
        <p:nvSpPr>
          <p:cNvPr id="4" name="Rectangle 3"/>
          <p:cNvSpPr/>
          <p:nvPr/>
        </p:nvSpPr>
        <p:spPr>
          <a:xfrm>
            <a:off x="11764537" y="613317"/>
            <a:ext cx="427463" cy="55533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2" descr="G:\GIS\Vicinity_Maps\agendamaps2018\PDF maps\18-06 RO Escondido reversed color FS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5" t="2222" r="3330" b="18283"/>
          <a:stretch/>
        </p:blipFill>
        <p:spPr bwMode="auto">
          <a:xfrm>
            <a:off x="4815839" y="189570"/>
            <a:ext cx="5831479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9109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80585"/>
            <a:ext cx="3445727" cy="5319132"/>
          </a:xfrm>
          <a:solidFill>
            <a:srgbClr val="0070C0">
              <a:alpha val="65000"/>
            </a:srgbClr>
          </a:solidFill>
        </p:spPr>
        <p:txBody>
          <a:bodyPr anchor="t">
            <a:normAutofit/>
          </a:bodyPr>
          <a:lstStyle/>
          <a:p>
            <a:pPr algn="ctr"/>
            <a:r>
              <a:rPr lang="en-US" sz="3200" b="1" dirty="0" smtClean="0"/>
              <a:t>Recommendation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9460" y="780584"/>
            <a:ext cx="8105078" cy="5268951"/>
          </a:xfr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2800" b="1" dirty="0" smtClean="0"/>
              <a:t>Accept MND/Addendum by Escondido as responsible agency under CEQA</a:t>
            </a:r>
          </a:p>
          <a:p>
            <a:pPr marL="0" indent="0">
              <a:buNone/>
            </a:pPr>
            <a:r>
              <a:rPr lang="en-US" sz="2800" b="1" dirty="0" smtClean="0"/>
              <a:t>Approve the “North Avenue Estates Reorganization” involving annexation to Escondido with concurrent detachments from CSA No. 135 and the Deer Springs Fire Protection District</a:t>
            </a:r>
          </a:p>
          <a:p>
            <a:pPr marL="0" indent="0">
              <a:buNone/>
            </a:pPr>
            <a:r>
              <a:rPr lang="en-US" sz="2800" b="1" dirty="0" smtClean="0"/>
              <a:t>Waive protest proceedings (100% consent of affected landowners)</a:t>
            </a:r>
          </a:p>
          <a:p>
            <a:pPr marL="0" indent="0">
              <a:buNone/>
            </a:pPr>
            <a:r>
              <a:rPr lang="en-US" sz="2800" b="1" dirty="0" smtClean="0"/>
              <a:t>Apply standard terms and conditions</a:t>
            </a:r>
            <a:endParaRPr lang="en-US" sz="2800" b="1" dirty="0"/>
          </a:p>
        </p:txBody>
      </p:sp>
      <p:sp>
        <p:nvSpPr>
          <p:cNvPr id="4" name="Rectangle 3"/>
          <p:cNvSpPr/>
          <p:nvPr/>
        </p:nvSpPr>
        <p:spPr>
          <a:xfrm>
            <a:off x="11764537" y="613317"/>
            <a:ext cx="427463" cy="55533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257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rame">
  <a:themeElements>
    <a:clrScheme name="Frame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rame" id="{F226E7A2-7162-461C-9490-D27D9DC04E43}" vid="{18A1B607-7BAE-46D6-8090-545AC7BDD73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TM03457475[[fn=Frame]]</Template>
  <TotalTime>1664</TotalTime>
  <Words>93</Words>
  <Application>Microsoft Office PowerPoint</Application>
  <PresentationFormat>Custom</PresentationFormat>
  <Paragraphs>64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Frame</vt:lpstr>
      <vt:lpstr> “North Avenue Estates Reorganization”    (RO18-06)  Annexation  to  the City  of  Escondido      Concurrent  Detachments  from :   County Service Area No.  135  (Regional Communications)    Deer Springs Fire Protection District </vt:lpstr>
      <vt:lpstr> Affected Territory  Area A - Three Parcels - One Parcel Developed with SFR * - Two Parcels are Undeveloped; Subject to 39-lot Subdivision  Area B - Two Parcels - Both Developed with SFR *  * Developed Parcels Already Connected to City Wastewater     </vt:lpstr>
      <vt:lpstr> Discussion   Adjacent Properties Local Drainage High Groundwater Septic Systems  Deer Springs FPD Detachment </vt:lpstr>
      <vt:lpstr>        </vt:lpstr>
      <vt:lpstr>        </vt:lpstr>
      <vt:lpstr> Development Project  34 SFR – 39 lots  Drainage Improvements 12.5-ft Buffer Area  Geotechnical Study: Groundwater Flow to S-SW DEH Review: No Impacts from Project Grading Operations  Local Area within Escondido 2030 Wastewater Service Area</vt:lpstr>
      <vt:lpstr>       </vt:lpstr>
      <vt:lpstr> Fire Protection   Deer Springs FPD Station No. 2 1321 Deer Springs Road approximately 3.9 miles from the affected territory   City of Escondido Fire Station No. 3 1808 North Nutmeg Street approximately 2.8 miles from the affected territory </vt:lpstr>
      <vt:lpstr>Recommendation</vt:lpstr>
      <vt:lpstr> “North Avenue Estates Reorganization”    (RO18-06)  Annexation  to  the City  of  Escondido      Concurrent  Detachments  from :   County Service Area No.  135  (Regional Communications)    Deer Springs Fire Protection District </vt:lpstr>
    </vt:vector>
  </TitlesOfParts>
  <Company>The County of San Diego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Julian-Cuyamaca FPD  Reorganization</dc:title>
  <dc:creator>Simonds,Keene</dc:creator>
  <cp:lastModifiedBy>Hewlett Packard Enterprise</cp:lastModifiedBy>
  <cp:revision>70</cp:revision>
  <dcterms:created xsi:type="dcterms:W3CDTF">2018-09-06T13:51:44Z</dcterms:created>
  <dcterms:modified xsi:type="dcterms:W3CDTF">2018-10-01T14:17:25Z</dcterms:modified>
</cp:coreProperties>
</file>