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61" r:id="rId4"/>
    <p:sldId id="263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04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9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47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3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8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6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26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8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71A869-DEBF-494E-B6E6-92F9464DE823}" type="datetimeFigureOut">
              <a:rPr lang="en-US" smtClean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3B58A03-8BE8-41CA-8EEE-0A21561B2A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48145"/>
            <a:ext cx="9144000" cy="3786910"/>
          </a:xfrm>
          <a:solidFill>
            <a:srgbClr val="0070C0">
              <a:alpha val="65000"/>
            </a:srgb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dirty="0" smtClean="0"/>
              <a:t>  </a:t>
            </a:r>
            <a:r>
              <a:rPr lang="en-US" sz="4000" dirty="0" smtClean="0"/>
              <a:t>Combined Public Hearing |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</a:t>
            </a:r>
            <a:r>
              <a:rPr lang="en-US" sz="4200" b="1" dirty="0" smtClean="0"/>
              <a:t>CSA No. 115 Reorganization </a:t>
            </a:r>
            <a:br>
              <a:rPr lang="en-US" sz="4200" b="1" dirty="0" smtClean="0"/>
            </a:br>
            <a:r>
              <a:rPr lang="en-US" sz="2800" b="1" dirty="0" smtClean="0"/>
              <a:t>   </a:t>
            </a:r>
            <a:r>
              <a:rPr lang="en-US" sz="2800" dirty="0" smtClean="0"/>
              <a:t>(</a:t>
            </a:r>
            <a:r>
              <a:rPr lang="en-US" sz="2800" dirty="0"/>
              <a:t>a) </a:t>
            </a:r>
            <a:r>
              <a:rPr lang="en-US" sz="2800" dirty="0" smtClean="0"/>
              <a:t>Reorganization No. 1 for San Miguel Consolidated FPD </a:t>
            </a:r>
            <a:br>
              <a:rPr lang="en-US" sz="2800" dirty="0" smtClean="0"/>
            </a:br>
            <a:r>
              <a:rPr lang="en-US" sz="2800" dirty="0" smtClean="0"/>
              <a:t>   (b) Reorganization No. 2 for Lakeside FPD </a:t>
            </a:r>
            <a:r>
              <a:rPr lang="en-US" sz="4200" dirty="0" smtClean="0"/>
              <a:t/>
            </a:r>
            <a:br>
              <a:rPr lang="en-US" sz="4200" dirty="0" smtClean="0"/>
            </a:br>
            <a:endParaRPr lang="en-US" sz="4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4535055"/>
            <a:ext cx="9144000" cy="1551709"/>
          </a:xfrm>
          <a:solidFill>
            <a:srgbClr val="FF6600">
              <a:alpha val="65000"/>
            </a:srgbClr>
          </a:solidFill>
        </p:spPr>
        <p:txBody>
          <a:bodyPr/>
          <a:lstStyle/>
          <a:p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  San Diego LAFCO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  </a:t>
            </a:r>
            <a:r>
              <a:rPr lang="en-US" sz="2800" dirty="0" smtClean="0"/>
              <a:t>October 1, </a:t>
            </a:r>
            <a:r>
              <a:rPr lang="en-US" sz="2800" dirty="0" smtClean="0"/>
              <a:t>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33210" y="748145"/>
            <a:ext cx="2958789" cy="47397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1400" b="1" dirty="0"/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Executive Officer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Keene Simonds</a:t>
            </a:r>
          </a:p>
          <a:p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Project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Manager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John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Traylor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535055"/>
            <a:ext cx="9144000" cy="120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57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06779" y="739134"/>
            <a:ext cx="8367652" cy="530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764537" y="613317"/>
            <a:ext cx="427463" cy="5553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6619"/>
            <a:ext cx="3445164" cy="5301672"/>
          </a:xfrm>
          <a:solidFill>
            <a:srgbClr val="0070C0">
              <a:alpha val="65000"/>
            </a:srgb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3100" b="1" dirty="0" smtClean="0"/>
              <a:t>Affected Territory…</a:t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entirely unincorporated</a:t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approximately 441 acres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4,900 </a:t>
            </a:r>
            <a:r>
              <a:rPr lang="en-US" sz="2200" dirty="0" smtClean="0"/>
              <a:t>estimated residents</a:t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2,496 registered voters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135" y="1971206"/>
            <a:ext cx="3440430" cy="3483275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263640" y="3474720"/>
            <a:ext cx="792480" cy="7620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643" y="1971206"/>
            <a:ext cx="3817620" cy="352044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7063632" y="1424939"/>
            <a:ext cx="4539290" cy="4427105"/>
          </a:xfrm>
          <a:prstGeom prst="ellipse">
            <a:avLst/>
          </a:prstGeom>
          <a:noFill/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9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80585"/>
            <a:ext cx="3445727" cy="5319132"/>
          </a:xfrm>
          <a:solidFill>
            <a:srgbClr val="0070C0">
              <a:alpha val="65000"/>
            </a:srgb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3100" b="1" dirty="0" smtClean="0"/>
              <a:t>Joint-Approach…</a:t>
            </a:r>
            <a:r>
              <a:rPr lang="en-US" sz="2800" b="1" dirty="0" smtClean="0"/>
              <a:t>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200" dirty="0" smtClean="0"/>
              <a:t>compromise replaces competition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a</a:t>
            </a:r>
            <a:r>
              <a:rPr lang="en-US" sz="2200" dirty="0" smtClean="0"/>
              <a:t>gree to “split” annexation generally along Pepper Drive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lands </a:t>
            </a:r>
            <a:r>
              <a:rPr lang="en-US" sz="2200" dirty="0" smtClean="0"/>
              <a:t>north to Lakeside FPD</a:t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lands south to San Miguel FPD</a:t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equal split of property taxes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500" b="1" dirty="0"/>
              <a:t/>
            </a:r>
            <a:br>
              <a:rPr lang="en-US" sz="2500" b="1" dirty="0"/>
            </a:br>
            <a:endParaRPr lang="en-US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9460" y="780584"/>
            <a:ext cx="8105078" cy="5268951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1764537" y="613317"/>
            <a:ext cx="427463" cy="5553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920" y="893476"/>
            <a:ext cx="5252719" cy="50900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879840" y="471365"/>
            <a:ext cx="288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Proposed Split | Map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6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80585"/>
            <a:ext cx="3445727" cy="5319132"/>
          </a:xfrm>
          <a:solidFill>
            <a:srgbClr val="0070C0">
              <a:alpha val="65000"/>
            </a:srgb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3100" b="1" dirty="0" smtClean="0"/>
              <a:t>Joint-Approach…</a:t>
            </a:r>
            <a:r>
              <a:rPr lang="en-US" sz="2800" b="1" dirty="0" smtClean="0"/>
              <a:t>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200" dirty="0" smtClean="0"/>
              <a:t>compromise replaces competition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a</a:t>
            </a:r>
            <a:r>
              <a:rPr lang="en-US" sz="2200" dirty="0" smtClean="0"/>
              <a:t>gree to “split” annexation generally along Pepper Drive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lands </a:t>
            </a:r>
            <a:r>
              <a:rPr lang="en-US" sz="2200" dirty="0" smtClean="0"/>
              <a:t>north to Lakeside FPD</a:t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lands south to San Miguel FPD</a:t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equal split of property taxes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500" b="1" dirty="0"/>
              <a:t/>
            </a:r>
            <a:br>
              <a:rPr lang="en-US" sz="2500" b="1" dirty="0"/>
            </a:br>
            <a:endParaRPr lang="en-US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9460" y="780584"/>
            <a:ext cx="8105078" cy="5268951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1764537" y="613317"/>
            <a:ext cx="427463" cy="5553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454" y="957786"/>
            <a:ext cx="5419090" cy="49647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879840" y="471365"/>
            <a:ext cx="288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Proposed Split | Map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6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80585"/>
            <a:ext cx="3445727" cy="5319132"/>
          </a:xfrm>
          <a:solidFill>
            <a:srgbClr val="0070C0">
              <a:alpha val="65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Today’s Hearing… </a:t>
            </a:r>
            <a:br>
              <a:rPr lang="en-US" sz="2800" b="1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receive staff </a:t>
            </a:r>
            <a:r>
              <a:rPr lang="en-US" sz="2000" dirty="0" smtClean="0"/>
              <a:t>presentation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hear </a:t>
            </a:r>
            <a:r>
              <a:rPr lang="en-US" sz="2000" dirty="0"/>
              <a:t>from </a:t>
            </a:r>
            <a:r>
              <a:rPr lang="en-US" sz="2000" dirty="0" smtClean="0"/>
              <a:t>the applicants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hear from the public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deliberate merits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consider </a:t>
            </a:r>
            <a:r>
              <a:rPr lang="en-US" sz="2000" u="sng" dirty="0" smtClean="0"/>
              <a:t>actions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500" b="1" dirty="0"/>
              <a:t/>
            </a:r>
            <a:br>
              <a:rPr lang="en-US" sz="2500" b="1" dirty="0"/>
            </a:br>
            <a:endParaRPr lang="en-US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9459" y="780584"/>
            <a:ext cx="8532541" cy="5268951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000" b="1" dirty="0" smtClean="0"/>
          </a:p>
          <a:p>
            <a:pPr marL="0" indent="0">
              <a:buNone/>
            </a:pPr>
            <a:r>
              <a:rPr lang="en-US" sz="3000" b="1" dirty="0" smtClean="0"/>
              <a:t>6 </a:t>
            </a:r>
            <a:r>
              <a:rPr lang="en-US" sz="3000" b="1" u="sng" dirty="0" smtClean="0"/>
              <a:t>Actions</a:t>
            </a:r>
            <a:r>
              <a:rPr lang="en-US" sz="3000" b="1" dirty="0" smtClean="0"/>
              <a:t> Needed for Proposal to Proceed…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00" dirty="0" smtClean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Amend Lakeside’s Sphere to Include Northern Portion 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Amend San Miguel’s Sphere to Include Southern Portion 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Dissolve </a:t>
            </a:r>
            <a:r>
              <a:rPr lang="en-US" sz="2400" dirty="0" smtClean="0"/>
              <a:t>CSA No. 115 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Annex Northern Portion to Lakeside FPD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Annexation Southern Portion to San Miguel FPD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Eliminate Existing Special Study Areas for Both FPDs </a:t>
            </a: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1764537" y="613317"/>
            <a:ext cx="427463" cy="5553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80585"/>
            <a:ext cx="3445727" cy="5319132"/>
          </a:xfrm>
          <a:solidFill>
            <a:srgbClr val="0070C0">
              <a:alpha val="65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Focus of Analysis…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 smtClean="0"/>
              <a:t>State required factors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local </a:t>
            </a:r>
            <a:r>
              <a:rPr lang="en-US" sz="2000" dirty="0"/>
              <a:t>t</a:t>
            </a:r>
            <a:r>
              <a:rPr lang="en-US" sz="2000" dirty="0" smtClean="0"/>
              <a:t>opics of Interests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500" b="1" dirty="0"/>
              <a:t/>
            </a:r>
            <a:br>
              <a:rPr lang="en-US" sz="2500" b="1" dirty="0"/>
            </a:br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/>
              <a:t/>
            </a:r>
            <a:br>
              <a:rPr lang="en-US" sz="2500" b="1" dirty="0"/>
            </a:br>
            <a:endParaRPr lang="en-US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1554" y="780586"/>
            <a:ext cx="8296714" cy="531913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/>
              <a:t>5 </a:t>
            </a:r>
            <a:r>
              <a:rPr lang="en-US" sz="3000" b="1" u="sng" dirty="0" smtClean="0"/>
              <a:t>Local Topics </a:t>
            </a:r>
            <a:r>
              <a:rPr lang="en-US" sz="3000" b="1" dirty="0" smtClean="0"/>
              <a:t>of Interests…</a:t>
            </a:r>
            <a:endParaRPr lang="en-US" sz="3000" b="1" dirty="0" smtClean="0"/>
          </a:p>
          <a:p>
            <a:pPr marL="0" indent="0">
              <a:buNone/>
            </a:pPr>
            <a:endParaRPr lang="en-US" sz="300" b="1" dirty="0" smtClean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Confirmation of Modified Boundaries | Tax Exchange</a:t>
            </a:r>
            <a:endParaRPr lang="en-US" sz="2400" dirty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Relocation of San Miguel’s Fire Station </a:t>
            </a:r>
            <a:endParaRPr lang="en-US" sz="2400" dirty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Actual Service Responses within CSA No. 115</a:t>
            </a:r>
            <a:endParaRPr lang="en-US" sz="2400" dirty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CSA No. 135 as an Alternate Service Provider 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San Miguel’s Staffing Transition and Finances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764537" y="613317"/>
            <a:ext cx="427463" cy="5553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2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80585"/>
            <a:ext cx="3445727" cy="5319132"/>
          </a:xfrm>
          <a:solidFill>
            <a:srgbClr val="0070C0">
              <a:alpha val="65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Recommendation…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500" b="1" dirty="0"/>
              <a:t/>
            </a:r>
            <a:br>
              <a:rPr lang="en-US" sz="2500" b="1" dirty="0"/>
            </a:br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/>
              <a:t/>
            </a:r>
            <a:br>
              <a:rPr lang="en-US" sz="2500" b="1" dirty="0"/>
            </a:br>
            <a:endParaRPr lang="en-US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1554" y="780586"/>
            <a:ext cx="8296714" cy="531913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/>
              <a:t>Approve the Combined Proposal…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Without Further Modifications 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With Terms 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400" dirty="0" smtClean="0"/>
              <a:t>Subject to Protest Proceedings </a:t>
            </a:r>
          </a:p>
          <a:p>
            <a:pPr marL="457200" indent="-457200">
              <a:lnSpc>
                <a:spcPct val="100000"/>
              </a:lnSpc>
              <a:buAutoNum type="arabicParenR"/>
            </a:pP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764537" y="613317"/>
            <a:ext cx="427463" cy="55533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9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1398</TotalTime>
  <Words>146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Frame</vt:lpstr>
      <vt:lpstr>  Combined Public Hearing |   CSA No. 115 Reorganization     (a) Reorganization No. 1 for San Miguel Consolidated FPD     (b) Reorganization No. 2 for Lakeside FPD  </vt:lpstr>
      <vt:lpstr>  Affected Territory…  entirely unincorporated  approximately 441 acres  4,900 estimated residents  2,496 registered voters     </vt:lpstr>
      <vt:lpstr>    Joint-Approach…   compromise replaces competition  agree to “split” annexation generally along Pepper Drive  lands north to Lakeside FPD  lands south to San Miguel FPD  equal split of property taxes      </vt:lpstr>
      <vt:lpstr>    Joint-Approach…   compromise replaces competition  agree to “split” annexation generally along Pepper Drive  lands north to Lakeside FPD  lands south to San Miguel FPD  equal split of property taxes      </vt:lpstr>
      <vt:lpstr>Today’s Hearing…   receive staff presentation  hear from the applicants  hear from the public  deliberate merits  consider actions  </vt:lpstr>
      <vt:lpstr>Focus of Analysis…   State required factors  local topics of Interests     </vt:lpstr>
      <vt:lpstr>Recommendation…       </vt:lpstr>
    </vt:vector>
  </TitlesOfParts>
  <Company>The County of San Diego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Julian-Cuyamaca FPD  Reorganization</dc:title>
  <dc:creator>Simonds,Keene</dc:creator>
  <cp:lastModifiedBy>Simonds,Keene</cp:lastModifiedBy>
  <cp:revision>45</cp:revision>
  <dcterms:created xsi:type="dcterms:W3CDTF">2018-09-06T13:51:44Z</dcterms:created>
  <dcterms:modified xsi:type="dcterms:W3CDTF">2018-09-26T13:23:47Z</dcterms:modified>
</cp:coreProperties>
</file>